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2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4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35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0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5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0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0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56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1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34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C221-40FB-4884-A567-17C6E1A3253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3277-DCE1-4675-86E1-7BA13294D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8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Week 1 Day 2</a:t>
            </a:r>
            <a:br>
              <a:rPr lang="en-GB" u="sng" dirty="0" smtClean="0"/>
            </a:br>
            <a:r>
              <a:rPr lang="en-GB" u="sng" dirty="0" smtClean="0"/>
              <a:t> </a:t>
            </a:r>
            <a:r>
              <a:rPr lang="en-GB" u="sng" dirty="0"/>
              <a:t>Home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u="sng" dirty="0"/>
              <a:t>LO: Use adverbs in my writing</a:t>
            </a:r>
          </a:p>
        </p:txBody>
      </p:sp>
    </p:spTree>
    <p:extLst>
      <p:ext uri="{BB962C8B-B14F-4D97-AF65-F5344CB8AC3E}">
        <p14:creationId xmlns:p14="http://schemas.microsoft.com/office/powerpoint/2010/main" val="25664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107" y="387420"/>
            <a:ext cx="89005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Man Who Bought A Mountain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969904"/>
            <a:ext cx="10662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r>
              <a:rPr lang="en-GB" sz="2000" b="1" u="sng" dirty="0"/>
              <a:t>Task 1:</a:t>
            </a:r>
          </a:p>
          <a:p>
            <a:endParaRPr lang="en-GB" sz="2000" dirty="0"/>
          </a:p>
          <a:p>
            <a:r>
              <a:rPr lang="en-GB" sz="2000" dirty="0"/>
              <a:t>Read  back through the short paragraph from the story – “The Man Who Bought a Mountain”.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3FE4D2-23AA-4D4F-AA4F-5A5922E6A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7" t="27814" r="21865" b="33839"/>
          <a:stretch/>
        </p:blipFill>
        <p:spPr>
          <a:xfrm>
            <a:off x="1564107" y="2247116"/>
            <a:ext cx="8182098" cy="434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5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555171"/>
            <a:ext cx="1072787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2400" b="1" u="sng" smtClean="0"/>
              <a:t>LO</a:t>
            </a:r>
            <a:r>
              <a:rPr lang="en-GB" sz="2400" b="1" u="sng" dirty="0"/>
              <a:t>: Use adverbs in my writing</a:t>
            </a:r>
          </a:p>
          <a:p>
            <a:endParaRPr lang="en-GB" sz="2400" b="1" u="sng" dirty="0"/>
          </a:p>
          <a:p>
            <a:r>
              <a:rPr lang="en-GB" sz="2400" dirty="0"/>
              <a:t>Go back through your story from yesterday – highlight and list all of the verbs that you used.</a:t>
            </a:r>
          </a:p>
          <a:p>
            <a:endParaRPr lang="en-GB" sz="2400" dirty="0"/>
          </a:p>
          <a:p>
            <a:r>
              <a:rPr lang="en-GB" sz="2400" dirty="0"/>
              <a:t>How many can you find?</a:t>
            </a:r>
          </a:p>
          <a:p>
            <a:r>
              <a:rPr lang="en-GB" sz="2400" dirty="0"/>
              <a:t>If you didn’t have many, is there any more that you could add into your story?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38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0"/>
          <p:cNvSpPr txBox="1">
            <a:spLocks/>
          </p:cNvSpPr>
          <p:nvPr/>
        </p:nvSpPr>
        <p:spPr>
          <a:xfrm>
            <a:off x="1791493" y="1669915"/>
            <a:ext cx="8220075" cy="993775"/>
          </a:xfrm>
          <a:prstGeom prst="roundRect">
            <a:avLst>
              <a:gd name="adj" fmla="val 9639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dirty="0"/>
              <a:t>What is an Adverb?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98650" y="2197788"/>
            <a:ext cx="76327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defRPr>
                <a:solidFill>
                  <a:schemeClr val="tx1"/>
                </a:solidFill>
                <a:latin typeface="Twinkl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9pPr>
          </a:lstStyle>
          <a:p>
            <a:pPr eaLnBrk="1" hangingPunct="1"/>
            <a:r>
              <a:rPr lang="en-GB" altLang="en-US" dirty="0"/>
              <a:t>An adverb is something that tells you where, why or how</a:t>
            </a:r>
            <a:br>
              <a:rPr lang="en-GB" altLang="en-US" dirty="0"/>
            </a:br>
            <a:r>
              <a:rPr lang="en-GB" altLang="en-US" dirty="0"/>
              <a:t>something is done. For example: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 flipH="1">
            <a:off x="3822700" y="2986775"/>
            <a:ext cx="4883150" cy="739775"/>
            <a:chOff x="1268478" y="4763111"/>
            <a:chExt cx="3265951" cy="495108"/>
          </a:xfrm>
        </p:grpSpPr>
        <p:sp>
          <p:nvSpPr>
            <p:cNvPr id="5" name="Rectangle 4"/>
            <p:cNvSpPr/>
            <p:nvPr/>
          </p:nvSpPr>
          <p:spPr>
            <a:xfrm>
              <a:off x="1268478" y="4763111"/>
              <a:ext cx="3011130" cy="495108"/>
            </a:xfrm>
            <a:prstGeom prst="rect">
              <a:avLst/>
            </a:prstGeom>
            <a:solidFill>
              <a:srgbClr val="AFDE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039652" y="4763111"/>
              <a:ext cx="494777" cy="495108"/>
            </a:xfrm>
            <a:prstGeom prst="ellipse">
              <a:avLst/>
            </a:prstGeom>
            <a:solidFill>
              <a:srgbClr val="AFDE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35263" y="3910700"/>
            <a:ext cx="5653087" cy="742950"/>
            <a:chOff x="755652" y="4761470"/>
            <a:chExt cx="3780417" cy="496749"/>
          </a:xfrm>
        </p:grpSpPr>
        <p:sp>
          <p:nvSpPr>
            <p:cNvPr id="8" name="Rectangle 7"/>
            <p:cNvSpPr/>
            <p:nvPr/>
          </p:nvSpPr>
          <p:spPr>
            <a:xfrm>
              <a:off x="755652" y="4763593"/>
              <a:ext cx="3523506" cy="494626"/>
            </a:xfrm>
            <a:prstGeom prst="rect">
              <a:avLst/>
            </a:prstGeom>
            <a:solidFill>
              <a:srgbClr val="AFDE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039232" y="4761470"/>
              <a:ext cx="496837" cy="496749"/>
            </a:xfrm>
            <a:prstGeom prst="ellipse">
              <a:avLst/>
            </a:prstGeom>
            <a:solidFill>
              <a:srgbClr val="AFDE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0" name="Rectangle 9"/>
          <p:cNvSpPr>
            <a:spLocks/>
          </p:cNvSpPr>
          <p:nvPr/>
        </p:nvSpPr>
        <p:spPr bwMode="auto">
          <a:xfrm>
            <a:off x="4121150" y="3097900"/>
            <a:ext cx="35607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defRPr>
                <a:solidFill>
                  <a:schemeClr val="tx1"/>
                </a:solidFill>
                <a:latin typeface="Twinkl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9pPr>
          </a:lstStyle>
          <a:p>
            <a:pPr eaLnBrk="1" hangingPunct="1"/>
            <a:r>
              <a:rPr lang="en-GB" altLang="en-US"/>
              <a:t>Camilla crossed the road </a:t>
            </a:r>
            <a:r>
              <a:rPr lang="en-GB" altLang="en-US" b="1">
                <a:solidFill>
                  <a:srgbClr val="0070C0"/>
                </a:solidFill>
              </a:rPr>
              <a:t>safely</a:t>
            </a:r>
            <a:r>
              <a:rPr lang="en-GB" altLang="en-US"/>
              <a:t>.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 flipH="1">
            <a:off x="2903538" y="4860025"/>
            <a:ext cx="6300787" cy="742950"/>
            <a:chOff x="755652" y="4761470"/>
            <a:chExt cx="4215086" cy="496749"/>
          </a:xfrm>
        </p:grpSpPr>
        <p:sp>
          <p:nvSpPr>
            <p:cNvPr id="12" name="Rectangle 11"/>
            <p:cNvSpPr/>
            <p:nvPr/>
          </p:nvSpPr>
          <p:spPr>
            <a:xfrm>
              <a:off x="755652" y="4763593"/>
              <a:ext cx="4010120" cy="494626"/>
            </a:xfrm>
            <a:prstGeom prst="rect">
              <a:avLst/>
            </a:prstGeom>
            <a:solidFill>
              <a:srgbClr val="AFDE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4473721" y="4761470"/>
              <a:ext cx="497017" cy="496749"/>
            </a:xfrm>
            <a:prstGeom prst="ellipse">
              <a:avLst/>
            </a:prstGeom>
            <a:solidFill>
              <a:srgbClr val="AFDE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 flipH="1">
            <a:off x="8067675" y="2221600"/>
            <a:ext cx="1471613" cy="1922463"/>
            <a:chOff x="755650" y="3043857"/>
            <a:chExt cx="1471231" cy="1923334"/>
          </a:xfrm>
        </p:grpSpPr>
        <p:sp>
          <p:nvSpPr>
            <p:cNvPr id="15" name="Oval 14"/>
            <p:cNvSpPr/>
            <p:nvPr/>
          </p:nvSpPr>
          <p:spPr>
            <a:xfrm>
              <a:off x="755650" y="3493324"/>
              <a:ext cx="1466469" cy="1465926"/>
            </a:xfrm>
            <a:prstGeom prst="ellipse">
              <a:avLst/>
            </a:prstGeom>
            <a:solidFill>
              <a:srgbClr val="02A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772"/>
            <a:stretch/>
          </p:blipFill>
          <p:spPr>
            <a:xfrm>
              <a:off x="763888" y="3501081"/>
              <a:ext cx="1462993" cy="1466110"/>
            </a:xfrm>
            <a:prstGeom prst="ellipse">
              <a:avLst/>
            </a:prstGeom>
          </p:spPr>
        </p:pic>
        <p:pic>
          <p:nvPicPr>
            <p:cNvPr id="17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40"/>
            <a:stretch>
              <a:fillRect/>
            </a:stretch>
          </p:blipFill>
          <p:spPr bwMode="auto">
            <a:xfrm>
              <a:off x="763888" y="3043857"/>
              <a:ext cx="1462993" cy="860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7"/>
          <p:cNvSpPr>
            <a:spLocks/>
          </p:cNvSpPr>
          <p:nvPr/>
        </p:nvSpPr>
        <p:spPr bwMode="auto">
          <a:xfrm>
            <a:off x="3219450" y="4023413"/>
            <a:ext cx="49879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defRPr>
                <a:solidFill>
                  <a:schemeClr val="tx1"/>
                </a:solidFill>
                <a:latin typeface="Twinkl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9pPr>
          </a:lstStyle>
          <a:p>
            <a:pPr algn="r" eaLnBrk="1" hangingPunct="1"/>
            <a:r>
              <a:rPr lang="en-GB" altLang="en-US"/>
              <a:t>Saffie’s horse </a:t>
            </a:r>
            <a:r>
              <a:rPr lang="en-GB" altLang="en-US" b="1">
                <a:solidFill>
                  <a:srgbClr val="0070C0"/>
                </a:solidFill>
              </a:rPr>
              <a:t>bravely </a:t>
            </a:r>
            <a:r>
              <a:rPr lang="en-GB" altLang="en-US"/>
              <a:t>jumped over the hurdle.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 flipH="1">
            <a:off x="1898650" y="3445563"/>
            <a:ext cx="1474788" cy="1487487"/>
            <a:chOff x="7069141" y="3531441"/>
            <a:chExt cx="1474944" cy="1487560"/>
          </a:xfrm>
        </p:grpSpPr>
        <p:sp>
          <p:nvSpPr>
            <p:cNvPr id="20" name="Oval 19"/>
            <p:cNvSpPr/>
            <p:nvPr/>
          </p:nvSpPr>
          <p:spPr>
            <a:xfrm>
              <a:off x="7073905" y="3552079"/>
              <a:ext cx="1465417" cy="1466922"/>
            </a:xfrm>
            <a:prstGeom prst="ellipse">
              <a:avLst/>
            </a:prstGeom>
            <a:solidFill>
              <a:srgbClr val="02A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638" y="3531441"/>
              <a:ext cx="1470447" cy="1487560"/>
            </a:xfrm>
            <a:prstGeom prst="ellipse">
              <a:avLst/>
            </a:prstGeom>
          </p:spPr>
        </p:pic>
        <p:pic>
          <p:nvPicPr>
            <p:cNvPr id="22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771"/>
            <a:stretch>
              <a:fillRect/>
            </a:stretch>
          </p:blipFill>
          <p:spPr bwMode="auto">
            <a:xfrm>
              <a:off x="7069141" y="3531441"/>
              <a:ext cx="1470447" cy="77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Rectangle 22"/>
          <p:cNvSpPr>
            <a:spLocks/>
          </p:cNvSpPr>
          <p:nvPr/>
        </p:nvSpPr>
        <p:spPr bwMode="auto">
          <a:xfrm>
            <a:off x="3097213" y="4974325"/>
            <a:ext cx="51482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defRPr>
                <a:solidFill>
                  <a:schemeClr val="tx1"/>
                </a:solidFill>
                <a:latin typeface="Twinkl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9pPr>
          </a:lstStyle>
          <a:p>
            <a:pPr eaLnBrk="1" hangingPunct="1"/>
            <a:r>
              <a:rPr lang="en-GB" altLang="en-US"/>
              <a:t>The Moroccan man rode his camel </a:t>
            </a:r>
            <a:r>
              <a:rPr lang="en-GB" altLang="en-US" b="1">
                <a:solidFill>
                  <a:srgbClr val="0070C0"/>
                </a:solidFill>
              </a:rPr>
              <a:t>everywhere</a:t>
            </a:r>
            <a:r>
              <a:rPr lang="en-GB" altLang="en-US"/>
              <a:t>.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 flipH="1">
            <a:off x="8061325" y="4410763"/>
            <a:ext cx="1466850" cy="1468437"/>
            <a:chOff x="755650" y="4256481"/>
            <a:chExt cx="1466336" cy="1468879"/>
          </a:xfrm>
        </p:grpSpPr>
        <p:sp>
          <p:nvSpPr>
            <p:cNvPr id="25" name="Oval 24"/>
            <p:cNvSpPr/>
            <p:nvPr/>
          </p:nvSpPr>
          <p:spPr>
            <a:xfrm>
              <a:off x="755650" y="4259657"/>
              <a:ext cx="1466336" cy="1465703"/>
            </a:xfrm>
            <a:prstGeom prst="ellipse">
              <a:avLst/>
            </a:prstGeom>
            <a:solidFill>
              <a:srgbClr val="02A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26" name="Pictur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4551" y="4256481"/>
              <a:ext cx="1368793" cy="1385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759075" y="6147488"/>
            <a:ext cx="5911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inkl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" pitchFamily="2" charset="0"/>
              </a:defRPr>
            </a:lvl9pPr>
          </a:lstStyle>
          <a:p>
            <a:pPr algn="ctr" eaLnBrk="1" hangingPunct="1"/>
            <a:r>
              <a:rPr lang="en-GB" altLang="en-US"/>
              <a:t>Many adverbs end in –ly but </a:t>
            </a:r>
            <a:r>
              <a:rPr lang="en-GB" altLang="en-US" b="1"/>
              <a:t>not all of them</a:t>
            </a:r>
            <a:r>
              <a:rPr lang="en-GB" altLang="en-US"/>
              <a:t>. Similarly, not all words which end in –ly are adverbs.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7829" y="179614"/>
            <a:ext cx="106788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u="sng" dirty="0"/>
              <a:t>Task 2:</a:t>
            </a:r>
          </a:p>
          <a:p>
            <a:r>
              <a:rPr lang="en-GB" sz="2100" dirty="0"/>
              <a:t>Look through “What is an Adverb” and add an adverb to the start of each of the verbs you have listed. </a:t>
            </a:r>
          </a:p>
          <a:p>
            <a:r>
              <a:rPr lang="en-GB" sz="2100" dirty="0"/>
              <a:t>Write each adverb/verb combo into a sentence. You should have at least 6 sentences.  </a:t>
            </a:r>
          </a:p>
        </p:txBody>
      </p:sp>
    </p:spTree>
    <p:extLst>
      <p:ext uri="{BB962C8B-B14F-4D97-AF65-F5344CB8AC3E}">
        <p14:creationId xmlns:p14="http://schemas.microsoft.com/office/powerpoint/2010/main" val="39067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11" y="461665"/>
            <a:ext cx="11046619" cy="23723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2124" y="0"/>
            <a:ext cx="3138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Extension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8" y="2714652"/>
            <a:ext cx="11160051" cy="414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9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9" y="403994"/>
            <a:ext cx="10427070" cy="608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8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Twinkl</vt:lpstr>
      <vt:lpstr>Office Theme</vt:lpstr>
      <vt:lpstr>Week 1 Day 2  Home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21st April 2020</dc:title>
  <dc:creator>Ben Dawes</dc:creator>
  <cp:lastModifiedBy>Ben Dawes</cp:lastModifiedBy>
  <cp:revision>9</cp:revision>
  <dcterms:created xsi:type="dcterms:W3CDTF">2020-04-20T13:24:48Z</dcterms:created>
  <dcterms:modified xsi:type="dcterms:W3CDTF">2020-09-24T19:09:06Z</dcterms:modified>
</cp:coreProperties>
</file>