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63" r:id="rId4"/>
  </p:sldMasterIdLst>
  <p:handoutMasterIdLst>
    <p:handoutMasterId r:id="rId27"/>
  </p:handoutMasterIdLst>
  <p:sldIdLst>
    <p:sldId id="256" r:id="rId5"/>
    <p:sldId id="257" r:id="rId6"/>
    <p:sldId id="296" r:id="rId7"/>
    <p:sldId id="291" r:id="rId8"/>
    <p:sldId id="289" r:id="rId9"/>
    <p:sldId id="288" r:id="rId10"/>
    <p:sldId id="279" r:id="rId11"/>
    <p:sldId id="280" r:id="rId12"/>
    <p:sldId id="259" r:id="rId13"/>
    <p:sldId id="260" r:id="rId14"/>
    <p:sldId id="264" r:id="rId15"/>
    <p:sldId id="287" r:id="rId16"/>
    <p:sldId id="265" r:id="rId17"/>
    <p:sldId id="283" r:id="rId18"/>
    <p:sldId id="295" r:id="rId19"/>
    <p:sldId id="266" r:id="rId20"/>
    <p:sldId id="272" r:id="rId21"/>
    <p:sldId id="273" r:id="rId22"/>
    <p:sldId id="269" r:id="rId23"/>
    <p:sldId id="282" r:id="rId24"/>
    <p:sldId id="278" r:id="rId25"/>
    <p:sldId id="270" r:id="rId26"/>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C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80" d="100"/>
          <a:sy n="80" d="100"/>
        </p:scale>
        <p:origin x="120" y="7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Sarkar-Glanvill" userId="9d867a18-e4e0-465e-b8b7-872cbe378bc6" providerId="ADAL" clId="{71041469-E879-B947-8117-562650E0B661}"/>
    <pc:docChg chg="undo custSel addSld delSld modSld sldOrd">
      <pc:chgData name="J Sarkar-Glanvill" userId="9d867a18-e4e0-465e-b8b7-872cbe378bc6" providerId="ADAL" clId="{71041469-E879-B947-8117-562650E0B661}" dt="2018-09-12T17:59:14.248" v="2917" actId="1076"/>
      <pc:docMkLst>
        <pc:docMk/>
      </pc:docMkLst>
      <pc:sldChg chg="delSp modSp">
        <pc:chgData name="J Sarkar-Glanvill" userId="9d867a18-e4e0-465e-b8b7-872cbe378bc6" providerId="ADAL" clId="{71041469-E879-B947-8117-562650E0B661}" dt="2018-09-12T17:59:14.248" v="2917" actId="1076"/>
        <pc:sldMkLst>
          <pc:docMk/>
          <pc:sldMk cId="4211924104" sldId="257"/>
        </pc:sldMkLst>
        <pc:spChg chg="del">
          <ac:chgData name="J Sarkar-Glanvill" userId="9d867a18-e4e0-465e-b8b7-872cbe378bc6" providerId="ADAL" clId="{71041469-E879-B947-8117-562650E0B661}" dt="2018-09-12T17:59:07.857" v="2916" actId="478"/>
          <ac:spMkLst>
            <pc:docMk/>
            <pc:sldMk cId="4211924104" sldId="257"/>
            <ac:spMk id="3" creationId="{00000000-0000-0000-0000-000000000000}"/>
          </ac:spMkLst>
        </pc:spChg>
        <pc:spChg chg="mod">
          <ac:chgData name="J Sarkar-Glanvill" userId="9d867a18-e4e0-465e-b8b7-872cbe378bc6" providerId="ADAL" clId="{71041469-E879-B947-8117-562650E0B661}" dt="2018-09-12T17:59:14.248" v="2917" actId="1076"/>
          <ac:spMkLst>
            <pc:docMk/>
            <pc:sldMk cId="4211924104" sldId="257"/>
            <ac:spMk id="4" creationId="{00000000-0000-0000-0000-000000000000}"/>
          </ac:spMkLst>
        </pc:spChg>
      </pc:sldChg>
      <pc:sldChg chg="modSp">
        <pc:chgData name="J Sarkar-Glanvill" userId="9d867a18-e4e0-465e-b8b7-872cbe378bc6" providerId="ADAL" clId="{71041469-E879-B947-8117-562650E0B661}" dt="2018-09-12T15:35:53.407" v="2740" actId="114"/>
        <pc:sldMkLst>
          <pc:docMk/>
          <pc:sldMk cId="476545067" sldId="259"/>
        </pc:sldMkLst>
        <pc:spChg chg="mod">
          <ac:chgData name="J Sarkar-Glanvill" userId="9d867a18-e4e0-465e-b8b7-872cbe378bc6" providerId="ADAL" clId="{71041469-E879-B947-8117-562650E0B661}" dt="2018-09-12T15:35:53.407" v="2740" actId="114"/>
          <ac:spMkLst>
            <pc:docMk/>
            <pc:sldMk cId="476545067" sldId="259"/>
            <ac:spMk id="2" creationId="{00000000-0000-0000-0000-000000000000}"/>
          </ac:spMkLst>
        </pc:spChg>
      </pc:sldChg>
      <pc:sldChg chg="modSp">
        <pc:chgData name="J Sarkar-Glanvill" userId="9d867a18-e4e0-465e-b8b7-872cbe378bc6" providerId="ADAL" clId="{71041469-E879-B947-8117-562650E0B661}" dt="2018-09-12T15:36:48.153" v="2769" actId="20577"/>
        <pc:sldMkLst>
          <pc:docMk/>
          <pc:sldMk cId="17688755" sldId="260"/>
        </pc:sldMkLst>
        <pc:spChg chg="mod">
          <ac:chgData name="J Sarkar-Glanvill" userId="9d867a18-e4e0-465e-b8b7-872cbe378bc6" providerId="ADAL" clId="{71041469-E879-B947-8117-562650E0B661}" dt="2018-09-12T15:36:48.153" v="2769" actId="20577"/>
          <ac:spMkLst>
            <pc:docMk/>
            <pc:sldMk cId="17688755" sldId="260"/>
            <ac:spMk id="2" creationId="{00000000-0000-0000-0000-000000000000}"/>
          </ac:spMkLst>
        </pc:spChg>
      </pc:sldChg>
      <pc:sldChg chg="modSp">
        <pc:chgData name="J Sarkar-Glanvill" userId="9d867a18-e4e0-465e-b8b7-872cbe378bc6" providerId="ADAL" clId="{71041469-E879-B947-8117-562650E0B661}" dt="2018-09-12T13:51:19.702" v="1173" actId="20577"/>
        <pc:sldMkLst>
          <pc:docMk/>
          <pc:sldMk cId="665873714" sldId="264"/>
        </pc:sldMkLst>
        <pc:spChg chg="mod">
          <ac:chgData name="J Sarkar-Glanvill" userId="9d867a18-e4e0-465e-b8b7-872cbe378bc6" providerId="ADAL" clId="{71041469-E879-B947-8117-562650E0B661}" dt="2018-09-12T13:51:19.702" v="1173" actId="20577"/>
          <ac:spMkLst>
            <pc:docMk/>
            <pc:sldMk cId="665873714" sldId="264"/>
            <ac:spMk id="2" creationId="{00000000-0000-0000-0000-000000000000}"/>
          </ac:spMkLst>
        </pc:spChg>
      </pc:sldChg>
      <pc:sldChg chg="modSp">
        <pc:chgData name="J Sarkar-Glanvill" userId="9d867a18-e4e0-465e-b8b7-872cbe378bc6" providerId="ADAL" clId="{71041469-E879-B947-8117-562650E0B661}" dt="2018-09-12T13:54:37.713" v="1401" actId="20577"/>
        <pc:sldMkLst>
          <pc:docMk/>
          <pc:sldMk cId="484798503" sldId="265"/>
        </pc:sldMkLst>
        <pc:spChg chg="mod">
          <ac:chgData name="J Sarkar-Glanvill" userId="9d867a18-e4e0-465e-b8b7-872cbe378bc6" providerId="ADAL" clId="{71041469-E879-B947-8117-562650E0B661}" dt="2018-09-12T13:54:37.713" v="1401" actId="20577"/>
          <ac:spMkLst>
            <pc:docMk/>
            <pc:sldMk cId="484798503" sldId="265"/>
            <ac:spMk id="2" creationId="{00000000-0000-0000-0000-000000000000}"/>
          </ac:spMkLst>
        </pc:spChg>
      </pc:sldChg>
      <pc:sldChg chg="delSp modSp">
        <pc:chgData name="J Sarkar-Glanvill" userId="9d867a18-e4e0-465e-b8b7-872cbe378bc6" providerId="ADAL" clId="{71041469-E879-B947-8117-562650E0B661}" dt="2018-09-12T15:24:24.634" v="2068" actId="1076"/>
        <pc:sldMkLst>
          <pc:docMk/>
          <pc:sldMk cId="2356969242" sldId="266"/>
        </pc:sldMkLst>
        <pc:spChg chg="del">
          <ac:chgData name="J Sarkar-Glanvill" userId="9d867a18-e4e0-465e-b8b7-872cbe378bc6" providerId="ADAL" clId="{71041469-E879-B947-8117-562650E0B661}" dt="2018-09-12T15:22:24.170" v="1833" actId="478"/>
          <ac:spMkLst>
            <pc:docMk/>
            <pc:sldMk cId="2356969242" sldId="266"/>
            <ac:spMk id="2" creationId="{00000000-0000-0000-0000-000000000000}"/>
          </ac:spMkLst>
        </pc:spChg>
        <pc:spChg chg="mod">
          <ac:chgData name="J Sarkar-Glanvill" userId="9d867a18-e4e0-465e-b8b7-872cbe378bc6" providerId="ADAL" clId="{71041469-E879-B947-8117-562650E0B661}" dt="2018-09-12T15:24:24.634" v="2068" actId="1076"/>
          <ac:spMkLst>
            <pc:docMk/>
            <pc:sldMk cId="2356969242" sldId="266"/>
            <ac:spMk id="3" creationId="{00000000-0000-0000-0000-000000000000}"/>
          </ac:spMkLst>
        </pc:spChg>
      </pc:sldChg>
      <pc:sldChg chg="delSp modSp">
        <pc:chgData name="J Sarkar-Glanvill" userId="9d867a18-e4e0-465e-b8b7-872cbe378bc6" providerId="ADAL" clId="{71041469-E879-B947-8117-562650E0B661}" dt="2018-09-12T15:43:46.098" v="2915" actId="114"/>
        <pc:sldMkLst>
          <pc:docMk/>
          <pc:sldMk cId="3601062671" sldId="269"/>
        </pc:sldMkLst>
        <pc:spChg chg="mod">
          <ac:chgData name="J Sarkar-Glanvill" userId="9d867a18-e4e0-465e-b8b7-872cbe378bc6" providerId="ADAL" clId="{71041469-E879-B947-8117-562650E0B661}" dt="2018-09-12T15:43:46.098" v="2915" actId="114"/>
          <ac:spMkLst>
            <pc:docMk/>
            <pc:sldMk cId="3601062671" sldId="269"/>
            <ac:spMk id="3" creationId="{00000000-0000-0000-0000-000000000000}"/>
          </ac:spMkLst>
        </pc:spChg>
        <pc:spChg chg="del">
          <ac:chgData name="J Sarkar-Glanvill" userId="9d867a18-e4e0-465e-b8b7-872cbe378bc6" providerId="ADAL" clId="{71041469-E879-B947-8117-562650E0B661}" dt="2018-09-12T15:24:53.310" v="2069" actId="478"/>
          <ac:spMkLst>
            <pc:docMk/>
            <pc:sldMk cId="3601062671" sldId="269"/>
            <ac:spMk id="4" creationId="{00000000-0000-0000-0000-000000000000}"/>
          </ac:spMkLst>
        </pc:spChg>
      </pc:sldChg>
      <pc:sldChg chg="modSp">
        <pc:chgData name="J Sarkar-Glanvill" userId="9d867a18-e4e0-465e-b8b7-872cbe378bc6" providerId="ADAL" clId="{71041469-E879-B947-8117-562650E0B661}" dt="2018-09-12T15:33:30.680" v="2726" actId="20577"/>
        <pc:sldMkLst>
          <pc:docMk/>
          <pc:sldMk cId="1266062464" sldId="278"/>
        </pc:sldMkLst>
        <pc:spChg chg="mod">
          <ac:chgData name="J Sarkar-Glanvill" userId="9d867a18-e4e0-465e-b8b7-872cbe378bc6" providerId="ADAL" clId="{71041469-E879-B947-8117-562650E0B661}" dt="2018-09-12T15:33:30.680" v="2726" actId="20577"/>
          <ac:spMkLst>
            <pc:docMk/>
            <pc:sldMk cId="1266062464" sldId="278"/>
            <ac:spMk id="5" creationId="{00000000-0000-0000-0000-000000000000}"/>
          </ac:spMkLst>
        </pc:spChg>
      </pc:sldChg>
      <pc:sldChg chg="modSp">
        <pc:chgData name="J Sarkar-Glanvill" userId="9d867a18-e4e0-465e-b8b7-872cbe378bc6" providerId="ADAL" clId="{71041469-E879-B947-8117-562650E0B661}" dt="2018-09-12T15:35:30.413" v="2739" actId="113"/>
        <pc:sldMkLst>
          <pc:docMk/>
          <pc:sldMk cId="979556006" sldId="279"/>
        </pc:sldMkLst>
        <pc:spChg chg="mod">
          <ac:chgData name="J Sarkar-Glanvill" userId="9d867a18-e4e0-465e-b8b7-872cbe378bc6" providerId="ADAL" clId="{71041469-E879-B947-8117-562650E0B661}" dt="2018-09-12T15:35:30.413" v="2739" actId="113"/>
          <ac:spMkLst>
            <pc:docMk/>
            <pc:sldMk cId="979556006" sldId="279"/>
            <ac:spMk id="2" creationId="{00000000-0000-0000-0000-000000000000}"/>
          </ac:spMkLst>
        </pc:spChg>
      </pc:sldChg>
      <pc:sldChg chg="addSp modSp">
        <pc:chgData name="J Sarkar-Glanvill" userId="9d867a18-e4e0-465e-b8b7-872cbe378bc6" providerId="ADAL" clId="{71041469-E879-B947-8117-562650E0B661}" dt="2018-09-12T13:49:44.490" v="1133" actId="1076"/>
        <pc:sldMkLst>
          <pc:docMk/>
          <pc:sldMk cId="2695948591" sldId="280"/>
        </pc:sldMkLst>
        <pc:spChg chg="mod">
          <ac:chgData name="J Sarkar-Glanvill" userId="9d867a18-e4e0-465e-b8b7-872cbe378bc6" providerId="ADAL" clId="{71041469-E879-B947-8117-562650E0B661}" dt="2018-09-12T13:49:37.596" v="1132" actId="20577"/>
          <ac:spMkLst>
            <pc:docMk/>
            <pc:sldMk cId="2695948591" sldId="280"/>
            <ac:spMk id="2" creationId="{00000000-0000-0000-0000-000000000000}"/>
          </ac:spMkLst>
        </pc:spChg>
        <pc:picChg chg="add mod">
          <ac:chgData name="J Sarkar-Glanvill" userId="9d867a18-e4e0-465e-b8b7-872cbe378bc6" providerId="ADAL" clId="{71041469-E879-B947-8117-562650E0B661}" dt="2018-09-12T13:49:44.490" v="1133" actId="1076"/>
          <ac:picMkLst>
            <pc:docMk/>
            <pc:sldMk cId="2695948591" sldId="280"/>
            <ac:picMk id="4" creationId="{6D9951A7-491A-7D4A-AC37-3F20A54FDF06}"/>
          </ac:picMkLst>
        </pc:picChg>
      </pc:sldChg>
      <pc:sldChg chg="del">
        <pc:chgData name="J Sarkar-Glanvill" userId="9d867a18-e4e0-465e-b8b7-872cbe378bc6" providerId="ADAL" clId="{71041469-E879-B947-8117-562650E0B661}" dt="2018-09-12T15:27:37.585" v="2223" actId="2696"/>
        <pc:sldMkLst>
          <pc:docMk/>
          <pc:sldMk cId="3756287628" sldId="281"/>
        </pc:sldMkLst>
      </pc:sldChg>
      <pc:sldChg chg="modSp">
        <pc:chgData name="J Sarkar-Glanvill" userId="9d867a18-e4e0-465e-b8b7-872cbe378bc6" providerId="ADAL" clId="{71041469-E879-B947-8117-562650E0B661}" dt="2018-09-12T15:29:53.008" v="2490" actId="20577"/>
        <pc:sldMkLst>
          <pc:docMk/>
          <pc:sldMk cId="2627037719" sldId="282"/>
        </pc:sldMkLst>
        <pc:spChg chg="mod">
          <ac:chgData name="J Sarkar-Glanvill" userId="9d867a18-e4e0-465e-b8b7-872cbe378bc6" providerId="ADAL" clId="{71041469-E879-B947-8117-562650E0B661}" dt="2018-09-12T15:29:53.008" v="2490" actId="20577"/>
          <ac:spMkLst>
            <pc:docMk/>
            <pc:sldMk cId="2627037719" sldId="282"/>
            <ac:spMk id="3" creationId="{00000000-0000-0000-0000-000000000000}"/>
          </ac:spMkLst>
        </pc:spChg>
      </pc:sldChg>
      <pc:sldChg chg="modSp">
        <pc:chgData name="J Sarkar-Glanvill" userId="9d867a18-e4e0-465e-b8b7-872cbe378bc6" providerId="ADAL" clId="{71041469-E879-B947-8117-562650E0B661}" dt="2018-09-12T15:40:17.887" v="2913" actId="20577"/>
        <pc:sldMkLst>
          <pc:docMk/>
          <pc:sldMk cId="3189904100" sldId="283"/>
        </pc:sldMkLst>
        <pc:spChg chg="mod">
          <ac:chgData name="J Sarkar-Glanvill" userId="9d867a18-e4e0-465e-b8b7-872cbe378bc6" providerId="ADAL" clId="{71041469-E879-B947-8117-562650E0B661}" dt="2018-09-12T15:40:17.887" v="2913" actId="20577"/>
          <ac:spMkLst>
            <pc:docMk/>
            <pc:sldMk cId="3189904100" sldId="283"/>
            <ac:spMk id="2" creationId="{00000000-0000-0000-0000-000000000000}"/>
          </ac:spMkLst>
        </pc:spChg>
      </pc:sldChg>
      <pc:sldChg chg="addSp delSp modSp">
        <pc:chgData name="J Sarkar-Glanvill" userId="9d867a18-e4e0-465e-b8b7-872cbe378bc6" providerId="ADAL" clId="{71041469-E879-B947-8117-562650E0B661}" dt="2018-09-12T14:10:39.135" v="1465" actId="20577"/>
        <pc:sldMkLst>
          <pc:docMk/>
          <pc:sldMk cId="4279533635" sldId="284"/>
        </pc:sldMkLst>
        <pc:spChg chg="mod">
          <ac:chgData name="J Sarkar-Glanvill" userId="9d867a18-e4e0-465e-b8b7-872cbe378bc6" providerId="ADAL" clId="{71041469-E879-B947-8117-562650E0B661}" dt="2018-09-12T14:10:39.135" v="1465" actId="20577"/>
          <ac:spMkLst>
            <pc:docMk/>
            <pc:sldMk cId="4279533635" sldId="284"/>
            <ac:spMk id="2" creationId="{00000000-0000-0000-0000-000000000000}"/>
          </ac:spMkLst>
        </pc:spChg>
        <pc:picChg chg="del">
          <ac:chgData name="J Sarkar-Glanvill" userId="9d867a18-e4e0-465e-b8b7-872cbe378bc6" providerId="ADAL" clId="{71041469-E879-B947-8117-562650E0B661}" dt="2018-09-12T14:09:24.688" v="1419" actId="478"/>
          <ac:picMkLst>
            <pc:docMk/>
            <pc:sldMk cId="4279533635" sldId="284"/>
            <ac:picMk id="3" creationId="{00000000-0000-0000-0000-000000000000}"/>
          </ac:picMkLst>
        </pc:picChg>
        <pc:picChg chg="add del">
          <ac:chgData name="J Sarkar-Glanvill" userId="9d867a18-e4e0-465e-b8b7-872cbe378bc6" providerId="ADAL" clId="{71041469-E879-B947-8117-562650E0B661}" dt="2018-09-12T14:09:23.652" v="1418"/>
          <ac:picMkLst>
            <pc:docMk/>
            <pc:sldMk cId="4279533635" sldId="284"/>
            <ac:picMk id="4" creationId="{EF6ECD89-9743-1347-92DF-8153EC63C15F}"/>
          </ac:picMkLst>
        </pc:picChg>
        <pc:picChg chg="add del">
          <ac:chgData name="J Sarkar-Glanvill" userId="9d867a18-e4e0-465e-b8b7-872cbe378bc6" providerId="ADAL" clId="{71041469-E879-B947-8117-562650E0B661}" dt="2018-09-12T14:09:23.652" v="1418"/>
          <ac:picMkLst>
            <pc:docMk/>
            <pc:sldMk cId="4279533635" sldId="284"/>
            <ac:picMk id="5" creationId="{D9F18BA5-E4AD-E242-B234-3F9C75B1009D}"/>
          </ac:picMkLst>
        </pc:picChg>
        <pc:picChg chg="add del">
          <ac:chgData name="J Sarkar-Glanvill" userId="9d867a18-e4e0-465e-b8b7-872cbe378bc6" providerId="ADAL" clId="{71041469-E879-B947-8117-562650E0B661}" dt="2018-09-12T14:09:23.652" v="1418"/>
          <ac:picMkLst>
            <pc:docMk/>
            <pc:sldMk cId="4279533635" sldId="284"/>
            <ac:picMk id="6" creationId="{31C6D1A7-E9A5-FB4F-935A-9E2D1D9B231C}"/>
          </ac:picMkLst>
        </pc:picChg>
        <pc:picChg chg="add del">
          <ac:chgData name="J Sarkar-Glanvill" userId="9d867a18-e4e0-465e-b8b7-872cbe378bc6" providerId="ADAL" clId="{71041469-E879-B947-8117-562650E0B661}" dt="2018-09-12T14:09:23.652" v="1418"/>
          <ac:picMkLst>
            <pc:docMk/>
            <pc:sldMk cId="4279533635" sldId="284"/>
            <ac:picMk id="7" creationId="{B704BA8D-D4AB-4640-A43B-29743440567A}"/>
          </ac:picMkLst>
        </pc:picChg>
        <pc:picChg chg="add del">
          <ac:chgData name="J Sarkar-Glanvill" userId="9d867a18-e4e0-465e-b8b7-872cbe378bc6" providerId="ADAL" clId="{71041469-E879-B947-8117-562650E0B661}" dt="2018-09-12T14:09:23.652" v="1418"/>
          <ac:picMkLst>
            <pc:docMk/>
            <pc:sldMk cId="4279533635" sldId="284"/>
            <ac:picMk id="8" creationId="{27986774-F225-1A4D-8FFF-FC3CFABCB476}"/>
          </ac:picMkLst>
        </pc:picChg>
        <pc:picChg chg="add del">
          <ac:chgData name="J Sarkar-Glanvill" userId="9d867a18-e4e0-465e-b8b7-872cbe378bc6" providerId="ADAL" clId="{71041469-E879-B947-8117-562650E0B661}" dt="2018-09-12T14:09:23.652" v="1418"/>
          <ac:picMkLst>
            <pc:docMk/>
            <pc:sldMk cId="4279533635" sldId="284"/>
            <ac:picMk id="9" creationId="{AE653467-56D7-4242-8066-6762F55FB6B1}"/>
          </ac:picMkLst>
        </pc:picChg>
        <pc:picChg chg="add mod">
          <ac:chgData name="J Sarkar-Glanvill" userId="9d867a18-e4e0-465e-b8b7-872cbe378bc6" providerId="ADAL" clId="{71041469-E879-B947-8117-562650E0B661}" dt="2018-09-12T14:10:22.735" v="1459" actId="1035"/>
          <ac:picMkLst>
            <pc:docMk/>
            <pc:sldMk cId="4279533635" sldId="284"/>
            <ac:picMk id="10" creationId="{09FC9681-CB2C-7E46-9CFB-C6CE130437FB}"/>
          </ac:picMkLst>
        </pc:picChg>
        <pc:picChg chg="add mod">
          <ac:chgData name="J Sarkar-Glanvill" userId="9d867a18-e4e0-465e-b8b7-872cbe378bc6" providerId="ADAL" clId="{71041469-E879-B947-8117-562650E0B661}" dt="2018-09-12T14:10:22.735" v="1459" actId="1035"/>
          <ac:picMkLst>
            <pc:docMk/>
            <pc:sldMk cId="4279533635" sldId="284"/>
            <ac:picMk id="11" creationId="{052011B9-06DF-C641-9FC6-3669FF06C0CD}"/>
          </ac:picMkLst>
        </pc:picChg>
        <pc:picChg chg="add mod">
          <ac:chgData name="J Sarkar-Glanvill" userId="9d867a18-e4e0-465e-b8b7-872cbe378bc6" providerId="ADAL" clId="{71041469-E879-B947-8117-562650E0B661}" dt="2018-09-12T14:10:22.735" v="1459" actId="1035"/>
          <ac:picMkLst>
            <pc:docMk/>
            <pc:sldMk cId="4279533635" sldId="284"/>
            <ac:picMk id="12" creationId="{25B9AA2A-F3E1-8C42-AE76-64C4B7E81C75}"/>
          </ac:picMkLst>
        </pc:picChg>
        <pc:picChg chg="add mod">
          <ac:chgData name="J Sarkar-Glanvill" userId="9d867a18-e4e0-465e-b8b7-872cbe378bc6" providerId="ADAL" clId="{71041469-E879-B947-8117-562650E0B661}" dt="2018-09-12T14:10:22.735" v="1459" actId="1035"/>
          <ac:picMkLst>
            <pc:docMk/>
            <pc:sldMk cId="4279533635" sldId="284"/>
            <ac:picMk id="13" creationId="{F95D109F-6A00-1940-AE0B-46C6B38CE123}"/>
          </ac:picMkLst>
        </pc:picChg>
        <pc:picChg chg="add mod">
          <ac:chgData name="J Sarkar-Glanvill" userId="9d867a18-e4e0-465e-b8b7-872cbe378bc6" providerId="ADAL" clId="{71041469-E879-B947-8117-562650E0B661}" dt="2018-09-12T14:10:22.735" v="1459" actId="1035"/>
          <ac:picMkLst>
            <pc:docMk/>
            <pc:sldMk cId="4279533635" sldId="284"/>
            <ac:picMk id="14" creationId="{82BB0901-92DA-0549-9AB2-D977A121ACEF}"/>
          </ac:picMkLst>
        </pc:picChg>
        <pc:picChg chg="add mod">
          <ac:chgData name="J Sarkar-Glanvill" userId="9d867a18-e4e0-465e-b8b7-872cbe378bc6" providerId="ADAL" clId="{71041469-E879-B947-8117-562650E0B661}" dt="2018-09-12T14:10:22.735" v="1459" actId="1035"/>
          <ac:picMkLst>
            <pc:docMk/>
            <pc:sldMk cId="4279533635" sldId="284"/>
            <ac:picMk id="15" creationId="{B2168EBA-53EA-A04B-9D9E-D07E3AA6ACB9}"/>
          </ac:picMkLst>
        </pc:picChg>
      </pc:sldChg>
      <pc:sldChg chg="addSp modSp del modAnim">
        <pc:chgData name="J Sarkar-Glanvill" userId="9d867a18-e4e0-465e-b8b7-872cbe378bc6" providerId="ADAL" clId="{71041469-E879-B947-8117-562650E0B661}" dt="2018-09-12T15:21:59.272" v="1831" actId="2696"/>
        <pc:sldMkLst>
          <pc:docMk/>
          <pc:sldMk cId="2080156800" sldId="285"/>
        </pc:sldMkLst>
        <pc:spChg chg="mod">
          <ac:chgData name="J Sarkar-Glanvill" userId="9d867a18-e4e0-465e-b8b7-872cbe378bc6" providerId="ADAL" clId="{71041469-E879-B947-8117-562650E0B661}" dt="2018-09-12T14:21:16.401" v="1784" actId="6549"/>
          <ac:spMkLst>
            <pc:docMk/>
            <pc:sldMk cId="2080156800" sldId="285"/>
            <ac:spMk id="2" creationId="{00000000-0000-0000-0000-000000000000}"/>
          </ac:spMkLst>
        </pc:spChg>
        <pc:spChg chg="add mod">
          <ac:chgData name="J Sarkar-Glanvill" userId="9d867a18-e4e0-465e-b8b7-872cbe378bc6" providerId="ADAL" clId="{71041469-E879-B947-8117-562650E0B661}" dt="2018-09-12T14:22:51.624" v="1787" actId="2711"/>
          <ac:spMkLst>
            <pc:docMk/>
            <pc:sldMk cId="2080156800" sldId="285"/>
            <ac:spMk id="4" creationId="{6F4470DA-7350-AD45-9C0C-AC7C78A38C48}"/>
          </ac:spMkLst>
        </pc:spChg>
        <pc:picChg chg="add">
          <ac:chgData name="J Sarkar-Glanvill" userId="9d867a18-e4e0-465e-b8b7-872cbe378bc6" providerId="ADAL" clId="{71041469-E879-B947-8117-562650E0B661}" dt="2018-09-12T14:22:03.793" v="1785"/>
          <ac:picMkLst>
            <pc:docMk/>
            <pc:sldMk cId="2080156800" sldId="285"/>
            <ac:picMk id="3" creationId="{CD5CD786-86AB-414F-A9D7-E63418666309}"/>
          </ac:picMkLst>
        </pc:picChg>
      </pc:sldChg>
      <pc:sldChg chg="del">
        <pc:chgData name="J Sarkar-Glanvill" userId="9d867a18-e4e0-465e-b8b7-872cbe378bc6" providerId="ADAL" clId="{71041469-E879-B947-8117-562650E0B661}" dt="2018-09-12T15:22:05.565" v="1832" actId="2696"/>
        <pc:sldMkLst>
          <pc:docMk/>
          <pc:sldMk cId="657038006" sldId="286"/>
        </pc:sldMkLst>
      </pc:sldChg>
      <pc:sldChg chg="modSp add ord">
        <pc:chgData name="J Sarkar-Glanvill" userId="9d867a18-e4e0-465e-b8b7-872cbe378bc6" providerId="ADAL" clId="{71041469-E879-B947-8117-562650E0B661}" dt="2018-09-12T15:20:19.525" v="1830" actId="255"/>
        <pc:sldMkLst>
          <pc:docMk/>
          <pc:sldMk cId="2595319667" sldId="287"/>
        </pc:sldMkLst>
        <pc:spChg chg="mod">
          <ac:chgData name="J Sarkar-Glanvill" userId="9d867a18-e4e0-465e-b8b7-872cbe378bc6" providerId="ADAL" clId="{71041469-E879-B947-8117-562650E0B661}" dt="2018-09-12T15:20:19.525" v="1830" actId="255"/>
          <ac:spMkLst>
            <pc:docMk/>
            <pc:sldMk cId="2595319667" sldId="287"/>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9F0545D-E519-485D-95AE-3EB0C615FE96}" type="datetimeFigureOut">
              <a:rPr lang="en-GB" smtClean="0"/>
              <a:t>06/09/2019</a:t>
            </a:fld>
            <a:endParaRPr lang="en-GB"/>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6E7B5D20-F07D-4DDA-9643-A6A2000445F6}" type="slidenum">
              <a:rPr lang="en-GB" smtClean="0"/>
              <a:t>‹#›</a:t>
            </a:fld>
            <a:endParaRPr lang="en-GB"/>
          </a:p>
        </p:txBody>
      </p:sp>
    </p:spTree>
    <p:extLst>
      <p:ext uri="{BB962C8B-B14F-4D97-AF65-F5344CB8AC3E}">
        <p14:creationId xmlns:p14="http://schemas.microsoft.com/office/powerpoint/2010/main" val="27888809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Century Gothic" panose="020B0502020202020204" pitchFamily="34" charset="0"/>
              </a:defRPr>
            </a:lvl1pPr>
          </a:lstStyle>
          <a:p>
            <a:fld id="{B61BEF0D-F0BB-DE4B-95CE-6DB70DBA9567}" type="datetimeFigureOut">
              <a:rPr lang="en-US" smtClean="0"/>
              <a:pPr/>
              <a:t>9/6/2019</a:t>
            </a:fld>
            <a:endParaRPr lang="en-US" dirty="0"/>
          </a:p>
        </p:txBody>
      </p:sp>
      <p:sp>
        <p:nvSpPr>
          <p:cNvPr id="5" name="Footer Placeholder 4"/>
          <p:cNvSpPr>
            <a:spLocks noGrp="1"/>
          </p:cNvSpPr>
          <p:nvPr>
            <p:ph type="ftr" sz="quarter" idx="11"/>
          </p:nvPr>
        </p:nvSpPr>
        <p:spPr/>
        <p:txBody>
          <a:bodyPr/>
          <a:lstStyle>
            <a:lvl1pPr>
              <a:defRPr>
                <a:latin typeface="Century Gothic" panose="020B0502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796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285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69503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7843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8736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4720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0968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2710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8729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78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5555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4635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736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836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430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0686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latin typeface="Century Gothic" panose="020B0502020202020204" pitchFamily="34" charset="0"/>
              </a:defRPr>
            </a:lvl1pPr>
          </a:lstStyle>
          <a:p>
            <a:fld id="{B61BEF0D-F0BB-DE4B-95CE-6DB70DBA9567}" type="datetimeFigureOut">
              <a:rPr lang="en-US" smtClean="0"/>
              <a:pPr/>
              <a:t>9/6/2019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latin typeface="Century Gothic" panose="020B0502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9317498"/>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Lst>
  <p:txStyles>
    <p:titleStyle>
      <a:lvl1pPr algn="l" defTabSz="457200" rtl="0" eaLnBrk="1" latinLnBrk="0" hangingPunct="1">
        <a:spcBef>
          <a:spcPct val="0"/>
        </a:spcBef>
        <a:buNone/>
        <a:defRPr sz="3600" kern="1200">
          <a:solidFill>
            <a:schemeClr val="accent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Century Gothic" panose="020B0502020202020204" pitchFamily="34"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Century Gothic" panose="020B050202020202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Century Gothic" panose="020B050202020202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entury Gothic" panose="020B050202020202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entury Gothic" panose="020B050202020202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my.risingstars-uk.com/" TargetMode="External"/><Relationship Id="rId2" Type="http://schemas.openxmlformats.org/officeDocument/2006/relationships/hyperlink" Target="http://www.mymaths.co.uk/"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mailto:governors@handsworth.waltham.sch.u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6000" b="1" dirty="0">
                <a:latin typeface="Century Gothic" panose="020B0502020202020204" pitchFamily="34" charset="0"/>
              </a:rPr>
              <a:t>WELCOME TO </a:t>
            </a:r>
            <a:br>
              <a:rPr lang="en-GB" sz="6000" b="1" dirty="0">
                <a:latin typeface="Century Gothic" panose="020B0502020202020204" pitchFamily="34" charset="0"/>
              </a:rPr>
            </a:br>
            <a:r>
              <a:rPr lang="en-GB" sz="6000" b="1" dirty="0">
                <a:latin typeface="Century Gothic" panose="020B0502020202020204" pitchFamily="34" charset="0"/>
              </a:rPr>
              <a:t>YEAR </a:t>
            </a:r>
            <a:r>
              <a:rPr lang="en-GB" sz="6000" b="1" dirty="0" smtClean="0">
                <a:latin typeface="Century Gothic" panose="020B0502020202020204" pitchFamily="34" charset="0"/>
              </a:rPr>
              <a:t>6</a:t>
            </a:r>
            <a:endParaRPr lang="en-GB" sz="6000" b="1" dirty="0">
              <a:latin typeface="Century Gothic" panose="020B0502020202020204" pitchFamily="34" charset="0"/>
            </a:endParaRPr>
          </a:p>
        </p:txBody>
      </p:sp>
      <p:sp>
        <p:nvSpPr>
          <p:cNvPr id="3" name="Subtitle 2"/>
          <p:cNvSpPr>
            <a:spLocks noGrp="1"/>
          </p:cNvSpPr>
          <p:nvPr>
            <p:ph type="subTitle" idx="1"/>
          </p:nvPr>
        </p:nvSpPr>
        <p:spPr>
          <a:xfrm>
            <a:off x="1271093" y="4581774"/>
            <a:ext cx="7766936" cy="1096899"/>
          </a:xfrm>
        </p:spPr>
        <p:txBody>
          <a:bodyPr>
            <a:normAutofit fontScale="40000" lnSpcReduction="20000"/>
          </a:bodyPr>
          <a:lstStyle/>
          <a:p>
            <a:pPr algn="ctr"/>
            <a:r>
              <a:rPr lang="en-GB" dirty="0">
                <a:latin typeface="Century Gothic" panose="020B0502020202020204" pitchFamily="34" charset="0"/>
              </a:rPr>
              <a:t>         </a:t>
            </a:r>
          </a:p>
          <a:p>
            <a:pPr algn="ctr"/>
            <a:endParaRPr lang="en-GB" dirty="0">
              <a:latin typeface="Century Gothic" panose="020B0502020202020204" pitchFamily="34" charset="0"/>
            </a:endParaRPr>
          </a:p>
          <a:p>
            <a:pPr algn="ctr"/>
            <a:r>
              <a:rPr lang="en-GB" dirty="0">
                <a:latin typeface="Century Gothic" panose="020B0502020202020204" pitchFamily="34" charset="0"/>
              </a:rPr>
              <a:t>                   </a:t>
            </a:r>
            <a:r>
              <a:rPr lang="en-GB" sz="10900" b="1" dirty="0" smtClean="0">
                <a:latin typeface="Century Gothic" panose="020B0502020202020204" pitchFamily="34" charset="0"/>
              </a:rPr>
              <a:t>2019/2020</a:t>
            </a:r>
            <a:endParaRPr lang="en-GB" sz="10900" b="1" dirty="0">
              <a:latin typeface="Century Gothic" panose="020B0502020202020204" pitchFamily="34" charset="0"/>
            </a:endParaRPr>
          </a:p>
          <a:p>
            <a:endParaRPr lang="en-GB" dirty="0">
              <a:latin typeface="Century Gothic" panose="020B0502020202020204" pitchFamily="34" charset="0"/>
            </a:endParaRPr>
          </a:p>
        </p:txBody>
      </p:sp>
    </p:spTree>
    <p:extLst>
      <p:ext uri="{BB962C8B-B14F-4D97-AF65-F5344CB8AC3E}">
        <p14:creationId xmlns:p14="http://schemas.microsoft.com/office/powerpoint/2010/main" val="2429383582"/>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718" y="409095"/>
            <a:ext cx="9337183" cy="5324535"/>
          </a:xfrm>
          <a:prstGeom prst="rect">
            <a:avLst/>
          </a:prstGeom>
          <a:noFill/>
        </p:spPr>
        <p:txBody>
          <a:bodyPr wrap="square" rtlCol="0">
            <a:spAutoFit/>
          </a:bodyPr>
          <a:lstStyle/>
          <a:p>
            <a:r>
              <a:rPr lang="en-GB" sz="2800" b="1" dirty="0">
                <a:solidFill>
                  <a:schemeClr val="accent1"/>
                </a:solidFill>
                <a:latin typeface="Century Gothic" panose="020B0502020202020204" pitchFamily="34" charset="0"/>
              </a:rPr>
              <a:t>Creative Curriculum</a:t>
            </a:r>
          </a:p>
          <a:p>
            <a:endParaRPr lang="en-GB" sz="2400" b="1" dirty="0">
              <a:latin typeface="Century Gothic" panose="020B0502020202020204" pitchFamily="34" charset="0"/>
            </a:endParaRPr>
          </a:p>
          <a:p>
            <a:r>
              <a:rPr lang="en-GB" sz="2400" dirty="0">
                <a:latin typeface="Century Gothic" panose="020B0502020202020204" pitchFamily="34" charset="0"/>
              </a:rPr>
              <a:t>During the morning we complete our English and Maths lessons. Every day children have the opportunity to change their reading books.</a:t>
            </a:r>
          </a:p>
          <a:p>
            <a:r>
              <a:rPr lang="en-GB" sz="2400" dirty="0">
                <a:latin typeface="Century Gothic" panose="020B0502020202020204" pitchFamily="34" charset="0"/>
              </a:rPr>
              <a:t> </a:t>
            </a:r>
          </a:p>
          <a:p>
            <a:r>
              <a:rPr lang="en-GB" sz="2400" dirty="0">
                <a:latin typeface="Century Gothic" panose="020B0502020202020204" pitchFamily="34" charset="0"/>
              </a:rPr>
              <a:t>Children complete English activities in their class groups. These activities include Reading Comprehension activities, Writing, Speaking and Listening, Drama and a variety of other activities. </a:t>
            </a:r>
          </a:p>
          <a:p>
            <a:r>
              <a:rPr lang="en-GB" sz="2400" dirty="0">
                <a:latin typeface="Century Gothic" panose="020B0502020202020204" pitchFamily="34" charset="0"/>
              </a:rPr>
              <a:t> </a:t>
            </a:r>
          </a:p>
          <a:p>
            <a:r>
              <a:rPr lang="en-GB" sz="2400" dirty="0">
                <a:latin typeface="Century Gothic" panose="020B0502020202020204" pitchFamily="34" charset="0"/>
              </a:rPr>
              <a:t>Children will also be taught Maths in their class groups. These lessons will be differentiated to ensure the appropriate amount of challenge and support.</a:t>
            </a:r>
          </a:p>
        </p:txBody>
      </p:sp>
    </p:spTree>
    <p:extLst>
      <p:ext uri="{BB962C8B-B14F-4D97-AF65-F5344CB8AC3E}">
        <p14:creationId xmlns:p14="http://schemas.microsoft.com/office/powerpoint/2010/main" val="17688755"/>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197" y="240804"/>
            <a:ext cx="9401577" cy="7478970"/>
          </a:xfrm>
          <a:prstGeom prst="rect">
            <a:avLst/>
          </a:prstGeom>
          <a:noFill/>
        </p:spPr>
        <p:txBody>
          <a:bodyPr wrap="square" rtlCol="0">
            <a:spAutoFit/>
          </a:bodyPr>
          <a:lstStyle/>
          <a:p>
            <a:r>
              <a:rPr lang="en-GB" sz="2800" b="1" dirty="0">
                <a:solidFill>
                  <a:schemeClr val="accent1"/>
                </a:solidFill>
                <a:latin typeface="Century Gothic" panose="020B0502020202020204" pitchFamily="34" charset="0"/>
              </a:rPr>
              <a:t>End of the day</a:t>
            </a:r>
          </a:p>
          <a:p>
            <a:endParaRPr lang="en-GB" sz="2800" b="1" dirty="0">
              <a:latin typeface="Century Gothic" panose="020B0502020202020204" pitchFamily="34" charset="0"/>
            </a:endParaRPr>
          </a:p>
          <a:p>
            <a:r>
              <a:rPr lang="en-GB" sz="2800" dirty="0">
                <a:latin typeface="Century Gothic" panose="020B0502020202020204" pitchFamily="34" charset="0"/>
              </a:rPr>
              <a:t>The gates are opened just before the end of the day to allow parents and carers onto the playground. Staff will dismiss the children onto the playground from the classroom to meet with whoever is picking them up at 3.30pm. </a:t>
            </a:r>
          </a:p>
          <a:p>
            <a:endParaRPr lang="en-GB" sz="2800" dirty="0">
              <a:latin typeface="Century Gothic" panose="020B0502020202020204" pitchFamily="34" charset="0"/>
            </a:endParaRPr>
          </a:p>
          <a:p>
            <a:r>
              <a:rPr lang="en-GB" sz="2800" dirty="0">
                <a:latin typeface="Century Gothic" panose="020B0502020202020204" pitchFamily="34" charset="0"/>
              </a:rPr>
              <a:t>If you need to talk to a member of staff at the end of the day, please wait until most of the children have been dismissed. Thank you. </a:t>
            </a:r>
          </a:p>
          <a:p>
            <a:endParaRPr lang="en-GB" sz="2800" dirty="0">
              <a:latin typeface="Century Gothic" panose="020B0502020202020204" pitchFamily="34" charset="0"/>
            </a:endParaRPr>
          </a:p>
          <a:p>
            <a:r>
              <a:rPr lang="en-GB" sz="2800" dirty="0">
                <a:latin typeface="Century Gothic" panose="020B0502020202020204" pitchFamily="34" charset="0"/>
              </a:rPr>
              <a:t>Please write a note or ring the school before 2.30pm to inform the teacher if someone different will be picking up your child.</a:t>
            </a:r>
          </a:p>
          <a:p>
            <a:r>
              <a:rPr lang="en-GB" sz="2400" b="1" dirty="0">
                <a:latin typeface="Century Gothic" panose="020B0502020202020204" pitchFamily="34" charset="0"/>
              </a:rPr>
              <a:t> </a:t>
            </a:r>
          </a:p>
          <a:p>
            <a:r>
              <a:rPr lang="en-GB" b="1" u="sng" dirty="0">
                <a:latin typeface="Century Gothic" panose="020B0502020202020204" pitchFamily="34" charset="0"/>
              </a:rPr>
              <a:t/>
            </a:r>
            <a:br>
              <a:rPr lang="en-GB" b="1" u="sng" dirty="0">
                <a:latin typeface="Century Gothic" panose="020B0502020202020204" pitchFamily="34" charset="0"/>
              </a:rPr>
            </a:br>
            <a:endParaRPr lang="en-GB" dirty="0">
              <a:latin typeface="Century Gothic" panose="020B0502020202020204" pitchFamily="34" charset="0"/>
            </a:endParaRPr>
          </a:p>
        </p:txBody>
      </p:sp>
    </p:spTree>
    <p:extLst>
      <p:ext uri="{BB962C8B-B14F-4D97-AF65-F5344CB8AC3E}">
        <p14:creationId xmlns:p14="http://schemas.microsoft.com/office/powerpoint/2010/main" val="665873714"/>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976" y="166502"/>
            <a:ext cx="9552385" cy="6494085"/>
          </a:xfrm>
          <a:prstGeom prst="rect">
            <a:avLst/>
          </a:prstGeom>
          <a:noFill/>
        </p:spPr>
        <p:txBody>
          <a:bodyPr wrap="square" rtlCol="0">
            <a:spAutoFit/>
          </a:bodyPr>
          <a:lstStyle/>
          <a:p>
            <a:pPr algn="ctr"/>
            <a:r>
              <a:rPr lang="en-GB" sz="2800" b="1" dirty="0">
                <a:solidFill>
                  <a:schemeClr val="tx2"/>
                </a:solidFill>
                <a:latin typeface="Century Gothic" panose="020B0502020202020204" pitchFamily="34" charset="0"/>
              </a:rPr>
              <a:t>Homework and Spellings</a:t>
            </a:r>
          </a:p>
          <a:p>
            <a:pPr algn="ctr"/>
            <a:endParaRPr lang="en-GB" sz="2800" b="1" dirty="0">
              <a:solidFill>
                <a:schemeClr val="tx2"/>
              </a:solidFill>
              <a:latin typeface="Century Gothic" panose="020B0502020202020204" pitchFamily="34" charset="0"/>
            </a:endParaRPr>
          </a:p>
          <a:p>
            <a:r>
              <a:rPr lang="en-GB" sz="2400" dirty="0"/>
              <a:t>Homework is important as it helps your child to practise the skills they have learnt in school.</a:t>
            </a:r>
            <a:br>
              <a:rPr lang="en-GB" sz="2400" dirty="0"/>
            </a:br>
            <a:r>
              <a:rPr lang="en-GB" sz="2400" dirty="0"/>
              <a:t/>
            </a:r>
            <a:br>
              <a:rPr lang="en-GB" sz="2400" dirty="0"/>
            </a:br>
            <a:r>
              <a:rPr lang="en-GB" sz="2400" dirty="0"/>
              <a:t>Encouraging and supporting them to complete it on time will ensure they understand everything that is being taught in lessons.</a:t>
            </a:r>
            <a:br>
              <a:rPr lang="en-GB" sz="2400" dirty="0"/>
            </a:br>
            <a:r>
              <a:rPr lang="en-GB" sz="2400" dirty="0"/>
              <a:t/>
            </a:r>
            <a:br>
              <a:rPr lang="en-GB" sz="2400" dirty="0"/>
            </a:br>
            <a:r>
              <a:rPr lang="en-GB" sz="2400" dirty="0"/>
              <a:t>We will set Maths, Comprehension and Spellings every </a:t>
            </a:r>
            <a:r>
              <a:rPr lang="en-GB" sz="2400" b="1" dirty="0"/>
              <a:t>Friday</a:t>
            </a:r>
            <a:r>
              <a:rPr lang="en-GB" sz="2400" dirty="0"/>
              <a:t>. This is a key part of your child’s learning and we expect it to be completed and handed in by the following </a:t>
            </a:r>
            <a:r>
              <a:rPr lang="en-GB" sz="2400" b="1" dirty="0"/>
              <a:t>Thursday</a:t>
            </a:r>
            <a:r>
              <a:rPr lang="en-GB" sz="2400" dirty="0"/>
              <a:t>. </a:t>
            </a:r>
            <a:r>
              <a:rPr lang="en-GB" sz="2400" dirty="0" smtClean="0"/>
              <a:t>Spelling </a:t>
            </a:r>
            <a:r>
              <a:rPr lang="en-GB" sz="2400" dirty="0"/>
              <a:t>tests will </a:t>
            </a:r>
            <a:r>
              <a:rPr lang="en-GB" sz="2400" dirty="0" smtClean="0"/>
              <a:t>be </a:t>
            </a:r>
            <a:r>
              <a:rPr lang="en-GB" sz="2400" dirty="0"/>
              <a:t>on </a:t>
            </a:r>
            <a:r>
              <a:rPr lang="en-GB" sz="2400" b="1" dirty="0"/>
              <a:t>Thursdays/Fridays.</a:t>
            </a:r>
            <a:r>
              <a:rPr lang="en-GB" sz="2400" dirty="0"/>
              <a:t/>
            </a:r>
            <a:br>
              <a:rPr lang="en-GB" sz="2400" dirty="0"/>
            </a:br>
            <a:r>
              <a:rPr lang="en-GB" sz="2400" dirty="0"/>
              <a:t/>
            </a:r>
            <a:br>
              <a:rPr lang="en-GB" sz="2400" dirty="0"/>
            </a:br>
            <a:r>
              <a:rPr lang="en-GB" sz="2400" dirty="0"/>
              <a:t>If your child is not sure about the </a:t>
            </a:r>
            <a:r>
              <a:rPr lang="en-GB" sz="2400" dirty="0" smtClean="0"/>
              <a:t>homework, </a:t>
            </a:r>
            <a:r>
              <a:rPr lang="en-GB" sz="2400" dirty="0"/>
              <a:t>they can attend </a:t>
            </a:r>
            <a:r>
              <a:rPr lang="en-GB" sz="2400" b="1" dirty="0"/>
              <a:t>Homework Club</a:t>
            </a:r>
            <a:r>
              <a:rPr lang="en-GB" sz="2400" dirty="0"/>
              <a:t> on Mondays at </a:t>
            </a:r>
            <a:r>
              <a:rPr lang="en-GB" sz="2400" dirty="0" smtClean="0"/>
              <a:t>12.15pm or Tuesdays at 3.30pm.</a:t>
            </a:r>
            <a:endParaRPr lang="en-GB" sz="2400" dirty="0"/>
          </a:p>
        </p:txBody>
      </p:sp>
    </p:spTree>
    <p:extLst>
      <p:ext uri="{BB962C8B-B14F-4D97-AF65-F5344CB8AC3E}">
        <p14:creationId xmlns:p14="http://schemas.microsoft.com/office/powerpoint/2010/main" val="2595319667"/>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976" y="166502"/>
            <a:ext cx="9552385" cy="6494085"/>
          </a:xfrm>
          <a:prstGeom prst="rect">
            <a:avLst/>
          </a:prstGeom>
          <a:noFill/>
        </p:spPr>
        <p:txBody>
          <a:bodyPr wrap="square" rtlCol="0">
            <a:spAutoFit/>
          </a:bodyPr>
          <a:lstStyle/>
          <a:p>
            <a:pPr algn="ctr"/>
            <a:r>
              <a:rPr lang="en-GB" sz="2800" b="1" dirty="0">
                <a:solidFill>
                  <a:schemeClr val="tx2"/>
                </a:solidFill>
                <a:latin typeface="Century Gothic" panose="020B0502020202020204" pitchFamily="34" charset="0"/>
              </a:rPr>
              <a:t>Homework and Spellings</a:t>
            </a:r>
          </a:p>
          <a:p>
            <a:pPr algn="ctr"/>
            <a:endParaRPr lang="en-GB" sz="2800" b="1" dirty="0">
              <a:solidFill>
                <a:schemeClr val="tx2"/>
              </a:solidFill>
              <a:latin typeface="Century Gothic" panose="020B0502020202020204" pitchFamily="34" charset="0"/>
            </a:endParaRPr>
          </a:p>
          <a:p>
            <a:r>
              <a:rPr lang="en-GB" sz="2000" b="1" dirty="0"/>
              <a:t>Maths</a:t>
            </a:r>
            <a:r>
              <a:rPr lang="en-GB" sz="2000" dirty="0"/>
              <a:t/>
            </a:r>
            <a:br>
              <a:rPr lang="en-GB" sz="2000" dirty="0"/>
            </a:br>
            <a:r>
              <a:rPr lang="en-GB" sz="2000" dirty="0"/>
              <a:t>Maths homework is set weekly. Log in to the My Maths website: </a:t>
            </a:r>
            <a:r>
              <a:rPr lang="en-GB" sz="2000" dirty="0">
                <a:hlinkClick r:id="rId2"/>
              </a:rPr>
              <a:t>www.mymaths.co.uk</a:t>
            </a:r>
            <a:r>
              <a:rPr lang="en-GB" sz="2000" dirty="0"/>
              <a:t> and use the Handsworth login to enter the Handsworth area then your own personal login to access your own work area.</a:t>
            </a:r>
            <a:br>
              <a:rPr lang="en-GB" sz="2000" dirty="0"/>
            </a:br>
            <a:r>
              <a:rPr lang="en-GB" sz="2000" dirty="0"/>
              <a:t/>
            </a:r>
            <a:br>
              <a:rPr lang="en-GB" sz="2000" dirty="0"/>
            </a:br>
            <a:r>
              <a:rPr lang="en-GB" sz="2000" b="1" dirty="0"/>
              <a:t>Comprehension</a:t>
            </a:r>
            <a:r>
              <a:rPr lang="en-GB" sz="2000" dirty="0"/>
              <a:t/>
            </a:r>
            <a:br>
              <a:rPr lang="en-GB" sz="2000" dirty="0"/>
            </a:br>
            <a:r>
              <a:rPr lang="en-GB" sz="2000" dirty="0"/>
              <a:t>Comprehension is also set weekly through </a:t>
            </a:r>
            <a:r>
              <a:rPr lang="en-GB" sz="2000" dirty="0">
                <a:hlinkClick r:id="rId3"/>
              </a:rPr>
              <a:t>my.risingstars-uk.com</a:t>
            </a:r>
            <a:r>
              <a:rPr lang="en-GB" sz="2000" dirty="0"/>
              <a:t>. You have your own personal logins for this site. Please note that this site does not work with the Google Chrome browser.</a:t>
            </a:r>
            <a:br>
              <a:rPr lang="en-GB" sz="2000" dirty="0"/>
            </a:br>
            <a:r>
              <a:rPr lang="en-GB" sz="2000" dirty="0"/>
              <a:t/>
            </a:r>
            <a:br>
              <a:rPr lang="en-GB" sz="2000" dirty="0"/>
            </a:br>
            <a:r>
              <a:rPr lang="en-GB" sz="2000" b="1" dirty="0"/>
              <a:t>Spellings</a:t>
            </a:r>
            <a:r>
              <a:rPr lang="en-GB" sz="2000" dirty="0"/>
              <a:t/>
            </a:r>
            <a:br>
              <a:rPr lang="en-GB" sz="2000" dirty="0"/>
            </a:br>
            <a:r>
              <a:rPr lang="en-GB" sz="2000" dirty="0"/>
              <a:t>A list of spellings for the whole Autumn term is on the Homework page of our class area.</a:t>
            </a:r>
            <a:br>
              <a:rPr lang="en-GB" sz="2000" dirty="0"/>
            </a:br>
            <a:r>
              <a:rPr lang="en-GB" sz="2000" dirty="0"/>
              <a:t/>
            </a:r>
            <a:br>
              <a:rPr lang="en-GB" sz="2000" dirty="0"/>
            </a:br>
            <a:r>
              <a:rPr lang="en-GB" sz="2000" dirty="0"/>
              <a:t>Children will receive a Spelling Book and need to return completed spellings to school each </a:t>
            </a:r>
            <a:r>
              <a:rPr lang="en-GB" sz="2000" b="1" dirty="0"/>
              <a:t>Thursday</a:t>
            </a:r>
            <a:r>
              <a:rPr lang="en-GB" sz="2000" dirty="0"/>
              <a:t>. They will be tested each week on the words for that week </a:t>
            </a:r>
            <a:r>
              <a:rPr lang="en-GB" sz="2000" b="1" i="1" dirty="0"/>
              <a:t>plus five words from the previous week.</a:t>
            </a:r>
            <a:endParaRPr lang="en-GB" sz="2000" dirty="0"/>
          </a:p>
        </p:txBody>
      </p:sp>
    </p:spTree>
    <p:extLst>
      <p:ext uri="{BB962C8B-B14F-4D97-AF65-F5344CB8AC3E}">
        <p14:creationId xmlns:p14="http://schemas.microsoft.com/office/powerpoint/2010/main" val="484798503"/>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976" y="166502"/>
            <a:ext cx="9552385" cy="3062377"/>
          </a:xfrm>
          <a:prstGeom prst="rect">
            <a:avLst/>
          </a:prstGeom>
          <a:noFill/>
        </p:spPr>
        <p:txBody>
          <a:bodyPr wrap="square" rtlCol="0">
            <a:spAutoFit/>
          </a:bodyPr>
          <a:lstStyle/>
          <a:p>
            <a:pPr algn="ctr"/>
            <a:r>
              <a:rPr lang="en-GB" sz="2800" b="1" dirty="0">
                <a:solidFill>
                  <a:schemeClr val="tx2"/>
                </a:solidFill>
                <a:latin typeface="Century Gothic" panose="020B0502020202020204" pitchFamily="34" charset="0"/>
              </a:rPr>
              <a:t>Behaviour and Safety</a:t>
            </a:r>
          </a:p>
          <a:p>
            <a:r>
              <a:rPr lang="en-GB" sz="2400" b="1" dirty="0">
                <a:solidFill>
                  <a:schemeClr val="accent1"/>
                </a:solidFill>
                <a:latin typeface="Century Gothic" panose="020B0502020202020204" pitchFamily="34" charset="0"/>
              </a:rPr>
              <a:t>In Year 6 we expect</a:t>
            </a:r>
          </a:p>
          <a:p>
            <a:pPr marL="342900" indent="-342900">
              <a:buFont typeface="Arial" panose="020B0604020202020204" pitchFamily="34" charset="0"/>
              <a:buChar char="•"/>
            </a:pPr>
            <a:endParaRPr lang="en-GB" sz="2400" dirty="0">
              <a:latin typeface="Century Gothic" panose="020B0502020202020204" pitchFamily="34" charset="0"/>
            </a:endParaRPr>
          </a:p>
          <a:p>
            <a:pPr marL="342900" indent="-342900">
              <a:buFont typeface="Arial" panose="020B0604020202020204" pitchFamily="34" charset="0"/>
              <a:buChar char="•"/>
            </a:pPr>
            <a:r>
              <a:rPr lang="en-GB" sz="2400" dirty="0">
                <a:latin typeface="Century Gothic" panose="020B0502020202020204" pitchFamily="34" charset="0"/>
              </a:rPr>
              <a:t>Exceptional behaviour</a:t>
            </a:r>
          </a:p>
          <a:p>
            <a:pPr marL="342900" indent="-342900">
              <a:buFont typeface="Arial" panose="020B0604020202020204" pitchFamily="34" charset="0"/>
              <a:buChar char="•"/>
            </a:pPr>
            <a:r>
              <a:rPr lang="en-GB" sz="2400" dirty="0">
                <a:latin typeface="Century Gothic" panose="020B0502020202020204" pitchFamily="34" charset="0"/>
              </a:rPr>
              <a:t>Leaders of the school</a:t>
            </a:r>
          </a:p>
          <a:p>
            <a:pPr marL="342900" indent="-342900">
              <a:buFont typeface="Arial" panose="020B0604020202020204" pitchFamily="34" charset="0"/>
              <a:buChar char="•"/>
            </a:pPr>
            <a:r>
              <a:rPr lang="en-GB" sz="2400" dirty="0">
                <a:latin typeface="Century Gothic" panose="020B0502020202020204" pitchFamily="34" charset="0"/>
              </a:rPr>
              <a:t>Role models</a:t>
            </a:r>
          </a:p>
          <a:p>
            <a:pPr marL="342900" indent="-342900">
              <a:buFont typeface="Arial" panose="020B0604020202020204" pitchFamily="34" charset="0"/>
              <a:buChar char="•"/>
            </a:pPr>
            <a:r>
              <a:rPr lang="en-GB" sz="2400" dirty="0">
                <a:latin typeface="Century Gothic" panose="020B0502020202020204" pitchFamily="34" charset="0"/>
              </a:rPr>
              <a:t>Demonstrating expected behaviour around the school</a:t>
            </a:r>
          </a:p>
          <a:p>
            <a:pPr marL="171450" indent="-171450">
              <a:buFont typeface="Arial" panose="020B0604020202020204" pitchFamily="34" charset="0"/>
              <a:buChar char="•"/>
            </a:pPr>
            <a:endParaRPr lang="en-GB" sz="1050" b="1" dirty="0">
              <a:latin typeface="Century Gothic" panose="020B0502020202020204" pitchFamily="34" charset="0"/>
            </a:endParaRPr>
          </a:p>
          <a:p>
            <a:endParaRPr lang="en-GB" sz="1050" b="1" dirty="0">
              <a:latin typeface="Century Gothic" panose="020B0502020202020204" pitchFamily="34" charset="0"/>
            </a:endParaRPr>
          </a:p>
        </p:txBody>
      </p:sp>
    </p:spTree>
    <p:extLst>
      <p:ext uri="{BB962C8B-B14F-4D97-AF65-F5344CB8AC3E}">
        <p14:creationId xmlns:p14="http://schemas.microsoft.com/office/powerpoint/2010/main" val="3189904100"/>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https://img1.cgtrader.com/items/839341/0a1df2c85f/large/golden-leaf-ornament-3d-model-max-obj-fbx-c4d-mtl.jpg">
            <a:extLst>
              <a:ext uri="{FF2B5EF4-FFF2-40B4-BE49-F238E27FC236}">
                <a16:creationId xmlns:a16="http://schemas.microsoft.com/office/drawing/2014/main" id="{8CA1E83A-AB65-CB46-92BC-ED38AE73A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526" y="5475449"/>
            <a:ext cx="1552272" cy="1552272"/>
          </a:xfrm>
          <a:prstGeom prst="rect">
            <a:avLst/>
          </a:prstGeom>
          <a:extLst>
            <a:ext uri="{909E8E84-426E-40DD-AFC4-6F175D3DCCD1}">
              <a14:hiddenFill xmlns:a14="http://schemas.microsoft.com/office/drawing/2010/main">
                <a:solidFill>
                  <a:srgbClr val="FFFFFF"/>
                </a:solidFill>
              </a14:hiddenFill>
            </a:ext>
          </a:extLst>
        </p:spPr>
      </p:pic>
      <p:cxnSp>
        <p:nvCxnSpPr>
          <p:cNvPr id="24" name="Straight Arrow Connector 23">
            <a:extLst>
              <a:ext uri="{FF2B5EF4-FFF2-40B4-BE49-F238E27FC236}">
                <a16:creationId xmlns:a16="http://schemas.microsoft.com/office/drawing/2014/main" id="{4FD8FD46-26E8-6740-BC12-546EC20CD64C}"/>
              </a:ext>
            </a:extLst>
          </p:cNvPr>
          <p:cNvCxnSpPr/>
          <p:nvPr/>
        </p:nvCxnSpPr>
        <p:spPr>
          <a:xfrm flipV="1">
            <a:off x="5527109" y="2671290"/>
            <a:ext cx="0" cy="9148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BDD98B77-6C06-5D4D-8666-CBB74833A922}"/>
              </a:ext>
            </a:extLst>
          </p:cNvPr>
          <p:cNvSpPr txBox="1"/>
          <p:nvPr/>
        </p:nvSpPr>
        <p:spPr>
          <a:xfrm>
            <a:off x="4803372" y="3545175"/>
            <a:ext cx="1433817" cy="646331"/>
          </a:xfrm>
          <a:prstGeom prst="rect">
            <a:avLst/>
          </a:prstGeom>
          <a:noFill/>
        </p:spPr>
        <p:txBody>
          <a:bodyPr wrap="square" rtlCol="0">
            <a:spAutoFit/>
          </a:bodyPr>
          <a:lstStyle/>
          <a:p>
            <a:pPr algn="ctr"/>
            <a:r>
              <a:rPr lang="en-US" b="1" dirty="0">
                <a:latin typeface="Helvetica Neue"/>
                <a:cs typeface="Helvetica Neue"/>
              </a:rPr>
              <a:t>Start the day here</a:t>
            </a:r>
          </a:p>
        </p:txBody>
      </p:sp>
      <p:cxnSp>
        <p:nvCxnSpPr>
          <p:cNvPr id="26" name="Straight Arrow Connector 25">
            <a:extLst>
              <a:ext uri="{FF2B5EF4-FFF2-40B4-BE49-F238E27FC236}">
                <a16:creationId xmlns:a16="http://schemas.microsoft.com/office/drawing/2014/main" id="{030F003D-8C58-3142-91AC-6FB1FFC04471}"/>
              </a:ext>
            </a:extLst>
          </p:cNvPr>
          <p:cNvCxnSpPr/>
          <p:nvPr/>
        </p:nvCxnSpPr>
        <p:spPr>
          <a:xfrm flipV="1">
            <a:off x="4135354" y="2777352"/>
            <a:ext cx="0" cy="15702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F656ECFC-F5DF-9B43-803E-72B31B646B9E}"/>
              </a:ext>
            </a:extLst>
          </p:cNvPr>
          <p:cNvSpPr txBox="1"/>
          <p:nvPr/>
        </p:nvSpPr>
        <p:spPr>
          <a:xfrm>
            <a:off x="3285776" y="4347619"/>
            <a:ext cx="1706927" cy="1292662"/>
          </a:xfrm>
          <a:prstGeom prst="rect">
            <a:avLst/>
          </a:prstGeom>
          <a:noFill/>
        </p:spPr>
        <p:txBody>
          <a:bodyPr wrap="square" rtlCol="0">
            <a:spAutoFit/>
          </a:bodyPr>
          <a:lstStyle/>
          <a:p>
            <a:pPr algn="ctr"/>
            <a:r>
              <a:rPr lang="en-US" sz="1400" b="1" dirty="0">
                <a:latin typeface="Helvetica Neue"/>
                <a:cs typeface="Helvetica Neue"/>
              </a:rPr>
              <a:t>End the day here </a:t>
            </a:r>
            <a:r>
              <a:rPr lang="en-US" sz="1400" dirty="0">
                <a:latin typeface="Helvetica Neue"/>
                <a:cs typeface="Helvetica Neue"/>
              </a:rPr>
              <a:t>and earn time</a:t>
            </a:r>
            <a:br>
              <a:rPr lang="en-US" sz="1400" dirty="0">
                <a:latin typeface="Helvetica Neue"/>
                <a:cs typeface="Helvetica Neue"/>
              </a:rPr>
            </a:br>
            <a:endParaRPr lang="en-US" sz="1400" dirty="0">
              <a:latin typeface="Helvetica Neue"/>
              <a:cs typeface="Helvetica Neue"/>
            </a:endParaRPr>
          </a:p>
          <a:p>
            <a:pPr algn="ctr"/>
            <a:r>
              <a:rPr lang="en-US" sz="1200" i="1" dirty="0">
                <a:solidFill>
                  <a:schemeClr val="accent4">
                    <a:lumMod val="75000"/>
                  </a:schemeClr>
                </a:solidFill>
                <a:latin typeface="Helvetica Neue"/>
                <a:cs typeface="Helvetica Neue"/>
              </a:rPr>
              <a:t>This will count towards your </a:t>
            </a:r>
            <a:r>
              <a:rPr lang="en-US" sz="1200" b="1" i="1" dirty="0">
                <a:solidFill>
                  <a:schemeClr val="accent4">
                    <a:lumMod val="75000"/>
                  </a:schemeClr>
                </a:solidFill>
                <a:latin typeface="Helvetica Neue"/>
                <a:cs typeface="Helvetica Neue"/>
              </a:rPr>
              <a:t>weekly</a:t>
            </a:r>
            <a:r>
              <a:rPr lang="en-US" sz="1200" i="1" dirty="0">
                <a:solidFill>
                  <a:schemeClr val="accent4">
                    <a:lumMod val="75000"/>
                  </a:schemeClr>
                </a:solidFill>
                <a:latin typeface="Helvetica Neue"/>
                <a:cs typeface="Helvetica Neue"/>
              </a:rPr>
              <a:t> Golden Time</a:t>
            </a:r>
            <a:endParaRPr lang="en-US" sz="1200" dirty="0">
              <a:latin typeface="Helvetica Neue"/>
              <a:cs typeface="Helvetica Neue"/>
            </a:endParaRPr>
          </a:p>
        </p:txBody>
      </p:sp>
      <p:cxnSp>
        <p:nvCxnSpPr>
          <p:cNvPr id="28" name="Straight Arrow Connector 27">
            <a:extLst>
              <a:ext uri="{FF2B5EF4-FFF2-40B4-BE49-F238E27FC236}">
                <a16:creationId xmlns:a16="http://schemas.microsoft.com/office/drawing/2014/main" id="{25EE6A0A-4642-FF4B-9755-5E41FF352B86}"/>
              </a:ext>
            </a:extLst>
          </p:cNvPr>
          <p:cNvCxnSpPr/>
          <p:nvPr/>
        </p:nvCxnSpPr>
        <p:spPr>
          <a:xfrm flipV="1">
            <a:off x="2615569" y="2729097"/>
            <a:ext cx="0" cy="9148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574C5B0D-AEEA-8A4E-B233-33411A82D733}"/>
              </a:ext>
            </a:extLst>
          </p:cNvPr>
          <p:cNvSpPr txBox="1"/>
          <p:nvPr/>
        </p:nvSpPr>
        <p:spPr>
          <a:xfrm>
            <a:off x="1687475" y="3611094"/>
            <a:ext cx="1870791" cy="2062103"/>
          </a:xfrm>
          <a:prstGeom prst="rect">
            <a:avLst/>
          </a:prstGeom>
          <a:noFill/>
        </p:spPr>
        <p:txBody>
          <a:bodyPr wrap="square" rtlCol="0">
            <a:spAutoFit/>
          </a:bodyPr>
          <a:lstStyle/>
          <a:p>
            <a:pPr algn="ctr"/>
            <a:r>
              <a:rPr lang="en-US" sz="1400" b="1" dirty="0">
                <a:latin typeface="Helvetica Neue"/>
                <a:cs typeface="Helvetica Neue"/>
              </a:rPr>
              <a:t>End the day here</a:t>
            </a:r>
          </a:p>
          <a:p>
            <a:pPr algn="ctr"/>
            <a:r>
              <a:rPr lang="en-US" sz="1400" dirty="0">
                <a:latin typeface="Helvetica Neue"/>
                <a:cs typeface="Helvetica Neue"/>
              </a:rPr>
              <a:t>and get a</a:t>
            </a:r>
          </a:p>
          <a:p>
            <a:pPr algn="ctr"/>
            <a:r>
              <a:rPr lang="en-US" sz="1400" dirty="0">
                <a:latin typeface="Helvetica Neue"/>
                <a:cs typeface="Helvetica Neue"/>
              </a:rPr>
              <a:t>piece of the balloon</a:t>
            </a:r>
          </a:p>
          <a:p>
            <a:pPr algn="ctr"/>
            <a:endParaRPr lang="en-US" sz="1400" dirty="0">
              <a:latin typeface="Helvetica Neue"/>
              <a:cs typeface="Helvetica Neue"/>
            </a:endParaRPr>
          </a:p>
          <a:p>
            <a:pPr algn="ctr"/>
            <a:r>
              <a:rPr lang="en-US" sz="1200" i="1" dirty="0">
                <a:solidFill>
                  <a:srgbClr val="604A7B"/>
                </a:solidFill>
                <a:latin typeface="Helvetica Neue"/>
                <a:cs typeface="Helvetica Neue"/>
              </a:rPr>
              <a:t>If the class </a:t>
            </a:r>
            <a:br>
              <a:rPr lang="en-US" sz="1200" i="1" dirty="0">
                <a:solidFill>
                  <a:srgbClr val="604A7B"/>
                </a:solidFill>
                <a:latin typeface="Helvetica Neue"/>
                <a:cs typeface="Helvetica Neue"/>
              </a:rPr>
            </a:br>
            <a:r>
              <a:rPr lang="en-US" sz="1200" i="1" dirty="0">
                <a:solidFill>
                  <a:srgbClr val="604A7B"/>
                </a:solidFill>
                <a:latin typeface="Helvetica Neue"/>
                <a:cs typeface="Helvetica Neue"/>
              </a:rPr>
              <a:t>completes the balloon</a:t>
            </a:r>
            <a:br>
              <a:rPr lang="en-US" sz="1200" i="1" dirty="0">
                <a:solidFill>
                  <a:srgbClr val="604A7B"/>
                </a:solidFill>
                <a:latin typeface="Helvetica Neue"/>
                <a:cs typeface="Helvetica Neue"/>
              </a:rPr>
            </a:br>
            <a:r>
              <a:rPr lang="en-US" sz="1200" i="1" dirty="0">
                <a:solidFill>
                  <a:srgbClr val="604A7B"/>
                </a:solidFill>
                <a:latin typeface="Helvetica Neue"/>
                <a:cs typeface="Helvetica Neue"/>
              </a:rPr>
              <a:t>by the end of term, </a:t>
            </a:r>
            <a:br>
              <a:rPr lang="en-US" sz="1200" i="1" dirty="0">
                <a:solidFill>
                  <a:srgbClr val="604A7B"/>
                </a:solidFill>
                <a:latin typeface="Helvetica Neue"/>
                <a:cs typeface="Helvetica Neue"/>
              </a:rPr>
            </a:br>
            <a:r>
              <a:rPr lang="en-US" sz="1200" i="1" dirty="0">
                <a:solidFill>
                  <a:srgbClr val="604A7B"/>
                </a:solidFill>
                <a:latin typeface="Helvetica Neue"/>
                <a:cs typeface="Helvetica Neue"/>
              </a:rPr>
              <a:t>you will receive a </a:t>
            </a:r>
            <a:br>
              <a:rPr lang="en-US" sz="1200" i="1" dirty="0">
                <a:solidFill>
                  <a:srgbClr val="604A7B"/>
                </a:solidFill>
                <a:latin typeface="Helvetica Neue"/>
                <a:cs typeface="Helvetica Neue"/>
              </a:rPr>
            </a:br>
            <a:r>
              <a:rPr lang="en-US" sz="1200" i="1" dirty="0">
                <a:solidFill>
                  <a:srgbClr val="604A7B"/>
                </a:solidFill>
                <a:latin typeface="Helvetica Neue"/>
                <a:cs typeface="Helvetica Neue"/>
              </a:rPr>
              <a:t>whole class </a:t>
            </a:r>
            <a:br>
              <a:rPr lang="en-US" sz="1200" i="1" dirty="0">
                <a:solidFill>
                  <a:srgbClr val="604A7B"/>
                </a:solidFill>
                <a:latin typeface="Helvetica Neue"/>
                <a:cs typeface="Helvetica Neue"/>
              </a:rPr>
            </a:br>
            <a:r>
              <a:rPr lang="en-US" sz="1200" b="1" i="1" dirty="0">
                <a:solidFill>
                  <a:srgbClr val="604A7B"/>
                </a:solidFill>
                <a:latin typeface="Helvetica Neue"/>
                <a:cs typeface="Helvetica Neue"/>
              </a:rPr>
              <a:t>end-of-term </a:t>
            </a:r>
            <a:r>
              <a:rPr lang="en-US" sz="1200" i="1" dirty="0">
                <a:solidFill>
                  <a:srgbClr val="604A7B"/>
                </a:solidFill>
                <a:latin typeface="Helvetica Neue"/>
                <a:cs typeface="Helvetica Neue"/>
              </a:rPr>
              <a:t>treat. </a:t>
            </a:r>
          </a:p>
        </p:txBody>
      </p:sp>
      <p:cxnSp>
        <p:nvCxnSpPr>
          <p:cNvPr id="30" name="Straight Arrow Connector 29">
            <a:extLst>
              <a:ext uri="{FF2B5EF4-FFF2-40B4-BE49-F238E27FC236}">
                <a16:creationId xmlns:a16="http://schemas.microsoft.com/office/drawing/2014/main" id="{1136C99B-0B90-4949-A7FD-586E7865100C}"/>
              </a:ext>
            </a:extLst>
          </p:cNvPr>
          <p:cNvCxnSpPr/>
          <p:nvPr/>
        </p:nvCxnSpPr>
        <p:spPr>
          <a:xfrm flipV="1">
            <a:off x="1060214" y="2729097"/>
            <a:ext cx="0" cy="15702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E75C25E2-F843-364D-B536-6134EA5D3836}"/>
              </a:ext>
            </a:extLst>
          </p:cNvPr>
          <p:cNvSpPr txBox="1"/>
          <p:nvPr/>
        </p:nvSpPr>
        <p:spPr>
          <a:xfrm>
            <a:off x="200527" y="4285711"/>
            <a:ext cx="1693494" cy="1477328"/>
          </a:xfrm>
          <a:prstGeom prst="rect">
            <a:avLst/>
          </a:prstGeom>
          <a:noFill/>
        </p:spPr>
        <p:txBody>
          <a:bodyPr wrap="square" rtlCol="0">
            <a:spAutoFit/>
          </a:bodyPr>
          <a:lstStyle/>
          <a:p>
            <a:pPr algn="ctr"/>
            <a:r>
              <a:rPr lang="en-US" sz="1400" b="1" dirty="0">
                <a:latin typeface="Helvetica Neue"/>
                <a:cs typeface="Helvetica Neue"/>
              </a:rPr>
              <a:t>End the day here</a:t>
            </a:r>
            <a:endParaRPr lang="en-US" sz="1400" dirty="0">
              <a:latin typeface="Helvetica Neue"/>
              <a:cs typeface="Helvetica Neue"/>
            </a:endParaRPr>
          </a:p>
          <a:p>
            <a:pPr algn="ctr"/>
            <a:r>
              <a:rPr lang="en-US" sz="1400" dirty="0">
                <a:latin typeface="Helvetica Neue"/>
                <a:cs typeface="Helvetica Neue"/>
              </a:rPr>
              <a:t>and you receive a golden leaf</a:t>
            </a:r>
          </a:p>
          <a:p>
            <a:pPr algn="ctr"/>
            <a:endParaRPr lang="en-US" sz="1200" i="1" dirty="0">
              <a:solidFill>
                <a:schemeClr val="accent4">
                  <a:lumMod val="75000"/>
                </a:schemeClr>
              </a:solidFill>
              <a:latin typeface="Helvetica Neue"/>
              <a:cs typeface="Helvetica Neue"/>
            </a:endParaRPr>
          </a:p>
          <a:p>
            <a:pPr algn="ctr"/>
            <a:r>
              <a:rPr lang="en-US" sz="1200" i="1" dirty="0">
                <a:solidFill>
                  <a:schemeClr val="accent4">
                    <a:lumMod val="75000"/>
                  </a:schemeClr>
                </a:solidFill>
                <a:latin typeface="Helvetica Neue"/>
                <a:cs typeface="Helvetica Neue"/>
              </a:rPr>
              <a:t>You will also get a piece of the balloon and earn time.</a:t>
            </a:r>
          </a:p>
        </p:txBody>
      </p:sp>
      <p:cxnSp>
        <p:nvCxnSpPr>
          <p:cNvPr id="32" name="Straight Arrow Connector 31">
            <a:extLst>
              <a:ext uri="{FF2B5EF4-FFF2-40B4-BE49-F238E27FC236}">
                <a16:creationId xmlns:a16="http://schemas.microsoft.com/office/drawing/2014/main" id="{3376C429-B032-534A-8511-A32932EE0DA4}"/>
              </a:ext>
            </a:extLst>
          </p:cNvPr>
          <p:cNvCxnSpPr>
            <a:cxnSpLocks/>
            <a:stCxn id="33" idx="0"/>
          </p:cNvCxnSpPr>
          <p:nvPr/>
        </p:nvCxnSpPr>
        <p:spPr>
          <a:xfrm flipV="1">
            <a:off x="6952880" y="2653885"/>
            <a:ext cx="8063" cy="12288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E7ABCECA-E7E0-A54B-A8D0-72D0ED7419E3}"/>
              </a:ext>
            </a:extLst>
          </p:cNvPr>
          <p:cNvSpPr txBox="1"/>
          <p:nvPr/>
        </p:nvSpPr>
        <p:spPr>
          <a:xfrm>
            <a:off x="6084053" y="3882770"/>
            <a:ext cx="1737652" cy="2246769"/>
          </a:xfrm>
          <a:prstGeom prst="rect">
            <a:avLst/>
          </a:prstGeom>
          <a:noFill/>
        </p:spPr>
        <p:txBody>
          <a:bodyPr wrap="square" rtlCol="0">
            <a:spAutoFit/>
          </a:bodyPr>
          <a:lstStyle/>
          <a:p>
            <a:pPr algn="ctr"/>
            <a:r>
              <a:rPr lang="en-US" sz="1400" b="1" dirty="0">
                <a:latin typeface="Helvetica Neue"/>
                <a:cs typeface="Helvetica Neue"/>
              </a:rPr>
              <a:t>If you reach this point </a:t>
            </a:r>
            <a:r>
              <a:rPr lang="en-US" sz="1400" dirty="0">
                <a:latin typeface="Helvetica Neue"/>
                <a:cs typeface="Helvetica Neue"/>
              </a:rPr>
              <a:t>this is a final warning</a:t>
            </a:r>
          </a:p>
          <a:p>
            <a:pPr algn="ctr"/>
            <a:endParaRPr lang="en-US" sz="1400" dirty="0">
              <a:latin typeface="Helvetica Neue"/>
              <a:cs typeface="Helvetica Neue"/>
            </a:endParaRPr>
          </a:p>
          <a:p>
            <a:pPr algn="ctr"/>
            <a:r>
              <a:rPr lang="en-US" sz="1200" i="1" dirty="0">
                <a:solidFill>
                  <a:srgbClr val="604A7B"/>
                </a:solidFill>
                <a:latin typeface="Helvetica Neue"/>
                <a:cs typeface="Helvetica Neue"/>
              </a:rPr>
              <a:t>This means that you need to look at your mistake, value it as a learning experience and change your behavior to move back up to In the zone.</a:t>
            </a:r>
          </a:p>
        </p:txBody>
      </p:sp>
      <p:cxnSp>
        <p:nvCxnSpPr>
          <p:cNvPr id="34" name="Straight Arrow Connector 33">
            <a:extLst>
              <a:ext uri="{FF2B5EF4-FFF2-40B4-BE49-F238E27FC236}">
                <a16:creationId xmlns:a16="http://schemas.microsoft.com/office/drawing/2014/main" id="{9AFBE92C-8E01-A249-B4E9-1E80EA7BB9EE}"/>
              </a:ext>
            </a:extLst>
          </p:cNvPr>
          <p:cNvCxnSpPr/>
          <p:nvPr/>
        </p:nvCxnSpPr>
        <p:spPr>
          <a:xfrm flipV="1">
            <a:off x="8520389" y="2685067"/>
            <a:ext cx="0" cy="8956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08CD90BE-8AEB-BE4E-A0C4-B2CFA9B5958D}"/>
              </a:ext>
            </a:extLst>
          </p:cNvPr>
          <p:cNvSpPr txBox="1"/>
          <p:nvPr/>
        </p:nvSpPr>
        <p:spPr>
          <a:xfrm>
            <a:off x="7668569" y="3599920"/>
            <a:ext cx="1709164" cy="3016210"/>
          </a:xfrm>
          <a:prstGeom prst="rect">
            <a:avLst/>
          </a:prstGeom>
          <a:noFill/>
        </p:spPr>
        <p:txBody>
          <a:bodyPr wrap="square" rtlCol="0">
            <a:spAutoFit/>
          </a:bodyPr>
          <a:lstStyle/>
          <a:p>
            <a:pPr algn="ctr"/>
            <a:r>
              <a:rPr lang="en-US" sz="1400" b="1" dirty="0">
                <a:latin typeface="Helvetica Neue"/>
                <a:cs typeface="Helvetica Neue"/>
              </a:rPr>
              <a:t>If you reach this point </a:t>
            </a:r>
            <a:r>
              <a:rPr lang="en-US" sz="1400" dirty="0">
                <a:latin typeface="Helvetica Neue"/>
                <a:cs typeface="Helvetica Neue"/>
              </a:rPr>
              <a:t>you will receive a consequence</a:t>
            </a:r>
          </a:p>
          <a:p>
            <a:pPr algn="ctr"/>
            <a:endParaRPr lang="en-US" sz="1400" dirty="0">
              <a:latin typeface="Helvetica Neue"/>
              <a:cs typeface="Helvetica Neue"/>
            </a:endParaRPr>
          </a:p>
          <a:p>
            <a:pPr algn="ctr"/>
            <a:r>
              <a:rPr lang="en-US" sz="1200" i="1" dirty="0">
                <a:solidFill>
                  <a:srgbClr val="604A7B"/>
                </a:solidFill>
                <a:latin typeface="Helvetica Neue"/>
                <a:cs typeface="Helvetica Neue"/>
              </a:rPr>
              <a:t>This is 5 minutes off Golden Time.</a:t>
            </a:r>
          </a:p>
          <a:p>
            <a:pPr algn="ctr"/>
            <a:endParaRPr lang="en-US" sz="1200" i="1" dirty="0">
              <a:solidFill>
                <a:srgbClr val="604A7B"/>
              </a:solidFill>
              <a:latin typeface="Helvetica Neue"/>
              <a:cs typeface="Helvetica Neue"/>
            </a:endParaRPr>
          </a:p>
          <a:p>
            <a:pPr algn="ctr"/>
            <a:r>
              <a:rPr lang="en-US" sz="1200" i="1" dirty="0">
                <a:solidFill>
                  <a:srgbClr val="604A7B"/>
                </a:solidFill>
                <a:latin typeface="Helvetica Neue"/>
                <a:cs typeface="Helvetica Neue"/>
              </a:rPr>
              <a:t>It could also mean being off the playground at lunch time or break, or being sent to</a:t>
            </a:r>
            <a:br>
              <a:rPr lang="en-US" sz="1200" i="1" dirty="0">
                <a:solidFill>
                  <a:srgbClr val="604A7B"/>
                </a:solidFill>
                <a:latin typeface="Helvetica Neue"/>
                <a:cs typeface="Helvetica Neue"/>
              </a:rPr>
            </a:br>
            <a:r>
              <a:rPr lang="en-US" sz="1200" i="1" dirty="0" err="1">
                <a:solidFill>
                  <a:srgbClr val="604A7B"/>
                </a:solidFill>
                <a:latin typeface="Helvetica Neue"/>
                <a:cs typeface="Helvetica Neue"/>
              </a:rPr>
              <a:t>Mrs</a:t>
            </a:r>
            <a:r>
              <a:rPr lang="en-US" sz="1200" i="1" dirty="0">
                <a:solidFill>
                  <a:srgbClr val="604A7B"/>
                </a:solidFill>
                <a:latin typeface="Helvetica Neue"/>
                <a:cs typeface="Helvetica Neue"/>
              </a:rPr>
              <a:t> </a:t>
            </a:r>
            <a:r>
              <a:rPr lang="en-US" sz="1200" i="1" dirty="0" err="1">
                <a:solidFill>
                  <a:srgbClr val="604A7B"/>
                </a:solidFill>
                <a:latin typeface="Helvetica Neue"/>
                <a:cs typeface="Helvetica Neue"/>
              </a:rPr>
              <a:t>Nairne</a:t>
            </a:r>
            <a:r>
              <a:rPr lang="en-US" sz="1200" i="1" dirty="0">
                <a:solidFill>
                  <a:srgbClr val="604A7B"/>
                </a:solidFill>
                <a:latin typeface="Helvetica Neue"/>
                <a:cs typeface="Helvetica Neue"/>
              </a:rPr>
              <a:t> or </a:t>
            </a:r>
            <a:br>
              <a:rPr lang="en-US" sz="1200" i="1" dirty="0">
                <a:solidFill>
                  <a:srgbClr val="604A7B"/>
                </a:solidFill>
                <a:latin typeface="Helvetica Neue"/>
                <a:cs typeface="Helvetica Neue"/>
              </a:rPr>
            </a:br>
            <a:r>
              <a:rPr lang="en-US" sz="1200" i="1" dirty="0">
                <a:solidFill>
                  <a:srgbClr val="604A7B"/>
                </a:solidFill>
                <a:latin typeface="Helvetica Neue"/>
                <a:cs typeface="Helvetica Neue"/>
              </a:rPr>
              <a:t>Miss Addai.</a:t>
            </a:r>
          </a:p>
        </p:txBody>
      </p:sp>
      <p:pic>
        <p:nvPicPr>
          <p:cNvPr id="43" name="Picture 42">
            <a:extLst>
              <a:ext uri="{FF2B5EF4-FFF2-40B4-BE49-F238E27FC236}">
                <a16:creationId xmlns:a16="http://schemas.microsoft.com/office/drawing/2014/main" id="{DD938DE1-9490-6D4A-BBF4-06A23602D0A6}"/>
              </a:ext>
            </a:extLst>
          </p:cNvPr>
          <p:cNvPicPr>
            <a:picLocks noChangeAspect="1"/>
          </p:cNvPicPr>
          <p:nvPr/>
        </p:nvPicPr>
        <p:blipFill>
          <a:blip r:embed="rId3"/>
          <a:stretch>
            <a:fillRect/>
          </a:stretch>
        </p:blipFill>
        <p:spPr>
          <a:xfrm>
            <a:off x="201917" y="0"/>
            <a:ext cx="1528336" cy="2160000"/>
          </a:xfrm>
          <a:prstGeom prst="rect">
            <a:avLst/>
          </a:prstGeom>
        </p:spPr>
      </p:pic>
      <p:pic>
        <p:nvPicPr>
          <p:cNvPr id="45" name="Picture 44">
            <a:extLst>
              <a:ext uri="{FF2B5EF4-FFF2-40B4-BE49-F238E27FC236}">
                <a16:creationId xmlns:a16="http://schemas.microsoft.com/office/drawing/2014/main" id="{E6059322-F355-3740-8990-8961664B2FEF}"/>
              </a:ext>
            </a:extLst>
          </p:cNvPr>
          <p:cNvPicPr>
            <a:picLocks noChangeAspect="1"/>
          </p:cNvPicPr>
          <p:nvPr/>
        </p:nvPicPr>
        <p:blipFill>
          <a:blip r:embed="rId4"/>
          <a:stretch>
            <a:fillRect/>
          </a:stretch>
        </p:blipFill>
        <p:spPr>
          <a:xfrm>
            <a:off x="1722158" y="0"/>
            <a:ext cx="1528336" cy="2160000"/>
          </a:xfrm>
          <a:prstGeom prst="rect">
            <a:avLst/>
          </a:prstGeom>
        </p:spPr>
      </p:pic>
      <p:pic>
        <p:nvPicPr>
          <p:cNvPr id="47" name="Picture 46">
            <a:extLst>
              <a:ext uri="{FF2B5EF4-FFF2-40B4-BE49-F238E27FC236}">
                <a16:creationId xmlns:a16="http://schemas.microsoft.com/office/drawing/2014/main" id="{597BFC72-346A-2F46-922A-AE921C5635D1}"/>
              </a:ext>
            </a:extLst>
          </p:cNvPr>
          <p:cNvPicPr>
            <a:picLocks noChangeAspect="1"/>
          </p:cNvPicPr>
          <p:nvPr/>
        </p:nvPicPr>
        <p:blipFill>
          <a:blip r:embed="rId5"/>
          <a:stretch>
            <a:fillRect/>
          </a:stretch>
        </p:blipFill>
        <p:spPr>
          <a:xfrm>
            <a:off x="3242399" y="0"/>
            <a:ext cx="1528336" cy="2160000"/>
          </a:xfrm>
          <a:prstGeom prst="rect">
            <a:avLst/>
          </a:prstGeom>
        </p:spPr>
      </p:pic>
      <p:pic>
        <p:nvPicPr>
          <p:cNvPr id="49" name="Picture 48">
            <a:extLst>
              <a:ext uri="{FF2B5EF4-FFF2-40B4-BE49-F238E27FC236}">
                <a16:creationId xmlns:a16="http://schemas.microsoft.com/office/drawing/2014/main" id="{4E1803D8-1B0E-0B48-A70B-8872AE0BA3CA}"/>
              </a:ext>
            </a:extLst>
          </p:cNvPr>
          <p:cNvPicPr>
            <a:picLocks noChangeAspect="1"/>
          </p:cNvPicPr>
          <p:nvPr/>
        </p:nvPicPr>
        <p:blipFill>
          <a:blip r:embed="rId6"/>
          <a:stretch>
            <a:fillRect/>
          </a:stretch>
        </p:blipFill>
        <p:spPr>
          <a:xfrm>
            <a:off x="4762640" y="0"/>
            <a:ext cx="1528336" cy="2160000"/>
          </a:xfrm>
          <a:prstGeom prst="rect">
            <a:avLst/>
          </a:prstGeom>
        </p:spPr>
      </p:pic>
      <p:pic>
        <p:nvPicPr>
          <p:cNvPr id="53" name="Picture 52">
            <a:extLst>
              <a:ext uri="{FF2B5EF4-FFF2-40B4-BE49-F238E27FC236}">
                <a16:creationId xmlns:a16="http://schemas.microsoft.com/office/drawing/2014/main" id="{D3930D74-7083-6D40-AB6F-80EA8366FFB8}"/>
              </a:ext>
            </a:extLst>
          </p:cNvPr>
          <p:cNvPicPr>
            <a:picLocks noChangeAspect="1"/>
          </p:cNvPicPr>
          <p:nvPr/>
        </p:nvPicPr>
        <p:blipFill>
          <a:blip r:embed="rId7"/>
          <a:stretch>
            <a:fillRect/>
          </a:stretch>
        </p:blipFill>
        <p:spPr>
          <a:xfrm>
            <a:off x="7803122" y="0"/>
            <a:ext cx="1528336" cy="2160000"/>
          </a:xfrm>
          <a:prstGeom prst="rect">
            <a:avLst/>
          </a:prstGeom>
        </p:spPr>
      </p:pic>
      <p:pic>
        <p:nvPicPr>
          <p:cNvPr id="54" name="Picture 53">
            <a:extLst>
              <a:ext uri="{FF2B5EF4-FFF2-40B4-BE49-F238E27FC236}">
                <a16:creationId xmlns:a16="http://schemas.microsoft.com/office/drawing/2014/main" id="{6DC4B53A-AD3A-E84E-BF5C-5D4F0D77A239}"/>
              </a:ext>
            </a:extLst>
          </p:cNvPr>
          <p:cNvPicPr>
            <a:picLocks noChangeAspect="1"/>
          </p:cNvPicPr>
          <p:nvPr/>
        </p:nvPicPr>
        <p:blipFill>
          <a:blip r:embed="rId8"/>
          <a:stretch>
            <a:fillRect/>
          </a:stretch>
        </p:blipFill>
        <p:spPr>
          <a:xfrm>
            <a:off x="6282881" y="0"/>
            <a:ext cx="1528336" cy="2160000"/>
          </a:xfrm>
          <a:prstGeom prst="rect">
            <a:avLst/>
          </a:prstGeom>
        </p:spPr>
      </p:pic>
    </p:spTree>
    <p:extLst>
      <p:ext uri="{BB962C8B-B14F-4D97-AF65-F5344CB8AC3E}">
        <p14:creationId xmlns:p14="http://schemas.microsoft.com/office/powerpoint/2010/main" val="167346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500"/>
                                        <p:tgtEl>
                                          <p:spTgt spid="31"/>
                                        </p:tgtEl>
                                      </p:cBhvr>
                                    </p:animEffect>
                                  </p:childTnLst>
                                </p:cTn>
                              </p:par>
                            </p:childTnLst>
                          </p:cTn>
                        </p:par>
                        <p:par>
                          <p:cTn id="35" fill="hold">
                            <p:stCondLst>
                              <p:cond delay="500"/>
                            </p:stCondLst>
                            <p:childTnLst>
                              <p:par>
                                <p:cTn id="36" presetID="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down)">
                                      <p:cBhvr>
                                        <p:cTn id="50" dur="500"/>
                                        <p:tgtEl>
                                          <p:spTgt spid="3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down)">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P spid="31" grpId="0"/>
      <p:bldP spid="33"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4626" y="471118"/>
            <a:ext cx="9169758" cy="6124754"/>
          </a:xfrm>
          <a:prstGeom prst="rect">
            <a:avLst/>
          </a:prstGeom>
          <a:noFill/>
        </p:spPr>
        <p:txBody>
          <a:bodyPr wrap="square" rtlCol="0">
            <a:spAutoFit/>
          </a:bodyPr>
          <a:lstStyle/>
          <a:p>
            <a:pPr algn="ctr"/>
            <a:r>
              <a:rPr lang="en-GB" sz="2800" b="1" dirty="0">
                <a:solidFill>
                  <a:schemeClr val="tx2"/>
                </a:solidFill>
                <a:latin typeface="Century Gothic" panose="020B0502020202020204" pitchFamily="34" charset="0"/>
              </a:rPr>
              <a:t>SATs</a:t>
            </a:r>
          </a:p>
          <a:p>
            <a:endParaRPr lang="en-GB" sz="2800" dirty="0">
              <a:latin typeface="Century Gothic" panose="020B0502020202020204" pitchFamily="34" charset="0"/>
            </a:endParaRPr>
          </a:p>
          <a:p>
            <a:r>
              <a:rPr lang="en-GB" sz="2800" dirty="0">
                <a:latin typeface="Century Gothic" panose="020B0502020202020204" pitchFamily="34" charset="0"/>
              </a:rPr>
              <a:t>At the end of Key Stage 2, all children are assessed in Reading, Writing, Grammar, Spelling and Punctuation and Maths using a combination of tests and teacher assessment. Their results will be reported to you in the End of Year Report. </a:t>
            </a:r>
          </a:p>
          <a:p>
            <a:endParaRPr lang="en-GB" sz="2800" dirty="0">
              <a:latin typeface="Century Gothic" panose="020B0502020202020204" pitchFamily="34" charset="0"/>
            </a:endParaRPr>
          </a:p>
          <a:p>
            <a:r>
              <a:rPr lang="en-GB" sz="2800" dirty="0">
                <a:latin typeface="Century Gothic" panose="020B0502020202020204" pitchFamily="34" charset="0"/>
              </a:rPr>
              <a:t>Further information about SATs will be given later this year.</a:t>
            </a:r>
          </a:p>
          <a:p>
            <a:endParaRPr lang="en-GB" sz="2800" dirty="0">
              <a:latin typeface="Century Gothic" panose="020B0502020202020204" pitchFamily="34" charset="0"/>
            </a:endParaRPr>
          </a:p>
          <a:p>
            <a:r>
              <a:rPr lang="en-GB" sz="2800" dirty="0">
                <a:latin typeface="Century Gothic" panose="020B0502020202020204" pitchFamily="34" charset="0"/>
              </a:rPr>
              <a:t>Please do not practise any SATs papers from 2015 onwards as we will use these for assessment purposes throughout the year.</a:t>
            </a:r>
          </a:p>
        </p:txBody>
      </p:sp>
    </p:spTree>
    <p:extLst>
      <p:ext uri="{BB962C8B-B14F-4D97-AF65-F5344CB8AC3E}">
        <p14:creationId xmlns:p14="http://schemas.microsoft.com/office/powerpoint/2010/main" val="2356969242"/>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69380610"/>
              </p:ext>
            </p:extLst>
          </p:nvPr>
        </p:nvGraphicFramePr>
        <p:xfrm>
          <a:off x="3724964" y="11710219"/>
          <a:ext cx="10035280" cy="5899355"/>
        </p:xfrm>
        <a:graphic>
          <a:graphicData uri="http://schemas.openxmlformats.org/drawingml/2006/table">
            <a:tbl>
              <a:tblPr firstRow="1" firstCol="1" bandRow="1">
                <a:tableStyleId>{5C22544A-7EE6-4342-B048-85BDC9FD1C3A}</a:tableStyleId>
              </a:tblPr>
              <a:tblGrid>
                <a:gridCol w="5017640">
                  <a:extLst>
                    <a:ext uri="{9D8B030D-6E8A-4147-A177-3AD203B41FA5}">
                      <a16:colId xmlns:a16="http://schemas.microsoft.com/office/drawing/2014/main" val="20000"/>
                    </a:ext>
                  </a:extLst>
                </a:gridCol>
                <a:gridCol w="5017640">
                  <a:extLst>
                    <a:ext uri="{9D8B030D-6E8A-4147-A177-3AD203B41FA5}">
                      <a16:colId xmlns:a16="http://schemas.microsoft.com/office/drawing/2014/main" val="20001"/>
                    </a:ext>
                  </a:extLst>
                </a:gridCol>
              </a:tblGrid>
              <a:tr h="2646991">
                <a:tc>
                  <a:txBody>
                    <a:bodyPr/>
                    <a:lstStyle/>
                    <a:p>
                      <a:pPr marL="2434590" indent="-6350">
                        <a:lnSpc>
                          <a:spcPct val="107000"/>
                        </a:lnSpc>
                        <a:spcAft>
                          <a:spcPts val="0"/>
                        </a:spcAft>
                      </a:pPr>
                      <a:r>
                        <a:rPr lang="en-GB" sz="1200" dirty="0">
                          <a:effectLst/>
                        </a:rPr>
                        <a:t>P.E. and Games Kit – Girls and Boys </a:t>
                      </a:r>
                      <a:endParaRPr lang="en-GB" sz="1100" dirty="0">
                        <a:solidFill>
                          <a:srgbClr val="000000"/>
                        </a:solidFill>
                        <a:effectLst/>
                        <a:latin typeface="Arial" panose="020B0604020202020204" pitchFamily="34" charset="0"/>
                        <a:ea typeface="Arial" panose="020B0604020202020204" pitchFamily="34" charset="0"/>
                      </a:endParaRPr>
                    </a:p>
                  </a:txBody>
                  <a:tcPr marL="67945" marR="73025" marT="4445" marB="0"/>
                </a:tc>
                <a:tc>
                  <a:txBody>
                    <a:bodyPr/>
                    <a:lstStyle/>
                    <a:p>
                      <a:pPr marL="2434590" indent="-6350">
                        <a:lnSpc>
                          <a:spcPct val="107000"/>
                        </a:lnSpc>
                        <a:spcAft>
                          <a:spcPts val="0"/>
                        </a:spcAft>
                      </a:pPr>
                      <a:r>
                        <a:rPr lang="en-GB" sz="1200" dirty="0">
                          <a:effectLst/>
                        </a:rPr>
                        <a:t>Other Equipment / Optional Items </a:t>
                      </a:r>
                      <a:endParaRPr lang="en-GB" sz="1100" dirty="0">
                        <a:solidFill>
                          <a:srgbClr val="000000"/>
                        </a:solidFill>
                        <a:effectLst/>
                        <a:latin typeface="Arial" panose="020B0604020202020204" pitchFamily="34" charset="0"/>
                        <a:ea typeface="Arial" panose="020B0604020202020204" pitchFamily="34" charset="0"/>
                      </a:endParaRPr>
                    </a:p>
                  </a:txBody>
                  <a:tcPr marL="67945" marR="73025" marT="4445" marB="0"/>
                </a:tc>
                <a:extLst>
                  <a:ext uri="{0D108BD9-81ED-4DB2-BD59-A6C34878D82A}">
                    <a16:rowId xmlns:a16="http://schemas.microsoft.com/office/drawing/2014/main" val="10000"/>
                  </a:ext>
                </a:extLst>
              </a:tr>
              <a:tr h="3252364">
                <a:tc>
                  <a:txBody>
                    <a:bodyPr/>
                    <a:lstStyle/>
                    <a:p>
                      <a:pPr marL="342900" lvl="0" indent="-342900" fontAlgn="base">
                        <a:lnSpc>
                          <a:spcPct val="107000"/>
                        </a:lnSpc>
                        <a:spcAft>
                          <a:spcPts val="0"/>
                        </a:spcAft>
                        <a:buClr>
                          <a:srgbClr val="000000"/>
                        </a:buClr>
                        <a:buSzPts val="1050"/>
                        <a:buFont typeface="Arial" panose="020B0604020202020204" pitchFamily="34" charset="0"/>
                        <a:buChar char="•"/>
                      </a:pPr>
                      <a:r>
                        <a:rPr lang="en-GB" sz="1050" u="none" strike="noStrike" dirty="0">
                          <a:effectLst/>
                          <a:uFill>
                            <a:solidFill>
                              <a:srgbClr val="000000"/>
                            </a:solidFill>
                          </a:uFill>
                        </a:rPr>
                        <a:t>Bottle green shorts* </a:t>
                      </a:r>
                      <a:endParaRPr lang="en-GB" sz="1100" u="none" strike="noStrike" dirty="0">
                        <a:effectLst/>
                        <a:uFill>
                          <a:solidFill>
                            <a:srgbClr val="000000"/>
                          </a:solidFill>
                        </a:uFill>
                      </a:endParaRPr>
                    </a:p>
                    <a:p>
                      <a:pPr marL="342900" lvl="0" indent="-342900" fontAlgn="base">
                        <a:lnSpc>
                          <a:spcPct val="107000"/>
                        </a:lnSpc>
                        <a:spcAft>
                          <a:spcPts val="0"/>
                        </a:spcAft>
                        <a:buClr>
                          <a:srgbClr val="000000"/>
                        </a:buClr>
                        <a:buSzPts val="1050"/>
                        <a:buFont typeface="Arial" panose="020B0604020202020204" pitchFamily="34" charset="0"/>
                        <a:buChar char="•"/>
                      </a:pPr>
                      <a:r>
                        <a:rPr lang="en-GB" sz="1050" u="none" strike="noStrike" dirty="0">
                          <a:effectLst/>
                          <a:uFill>
                            <a:solidFill>
                              <a:srgbClr val="000000"/>
                            </a:solidFill>
                          </a:uFill>
                        </a:rPr>
                        <a:t>White polo shirt* </a:t>
                      </a:r>
                      <a:endParaRPr lang="en-GB" sz="1100" u="none" strike="noStrike" dirty="0">
                        <a:effectLst/>
                        <a:uFill>
                          <a:solidFill>
                            <a:srgbClr val="000000"/>
                          </a:solidFill>
                        </a:uFill>
                      </a:endParaRPr>
                    </a:p>
                    <a:p>
                      <a:pPr marL="342900" lvl="0" indent="-342900" fontAlgn="base">
                        <a:lnSpc>
                          <a:spcPct val="107000"/>
                        </a:lnSpc>
                        <a:spcAft>
                          <a:spcPts val="0"/>
                        </a:spcAft>
                        <a:buClr>
                          <a:srgbClr val="000000"/>
                        </a:buClr>
                        <a:buSzPts val="1050"/>
                        <a:buFont typeface="Arial" panose="020B0604020202020204" pitchFamily="34" charset="0"/>
                        <a:buChar char="•"/>
                      </a:pPr>
                      <a:r>
                        <a:rPr lang="en-GB" sz="1050" u="none" strike="noStrike" dirty="0">
                          <a:effectLst/>
                          <a:uFill>
                            <a:solidFill>
                              <a:srgbClr val="000000"/>
                            </a:solidFill>
                          </a:uFill>
                        </a:rPr>
                        <a:t>Black </a:t>
                      </a:r>
                      <a:r>
                        <a:rPr lang="en-GB" sz="1050" u="none" strike="noStrike" dirty="0" err="1">
                          <a:effectLst/>
                          <a:uFill>
                            <a:solidFill>
                              <a:srgbClr val="000000"/>
                            </a:solidFill>
                          </a:uFill>
                        </a:rPr>
                        <a:t>plimsoles</a:t>
                      </a:r>
                      <a:r>
                        <a:rPr lang="en-GB" sz="1050" u="none" strike="noStrike" dirty="0">
                          <a:effectLst/>
                          <a:uFill>
                            <a:solidFill>
                              <a:srgbClr val="000000"/>
                            </a:solidFill>
                          </a:uFill>
                        </a:rPr>
                        <a:t> for indoor P.E. </a:t>
                      </a:r>
                      <a:endParaRPr lang="en-GB" sz="1100" u="none" strike="noStrike" dirty="0">
                        <a:effectLst/>
                        <a:uFill>
                          <a:solidFill>
                            <a:srgbClr val="000000"/>
                          </a:solidFill>
                        </a:uFill>
                      </a:endParaRPr>
                    </a:p>
                    <a:p>
                      <a:pPr marL="342900" lvl="0" indent="-342900" fontAlgn="base">
                        <a:lnSpc>
                          <a:spcPct val="107000"/>
                        </a:lnSpc>
                        <a:spcAft>
                          <a:spcPts val="0"/>
                        </a:spcAft>
                        <a:buClr>
                          <a:srgbClr val="000000"/>
                        </a:buClr>
                        <a:buSzPts val="1050"/>
                        <a:buFont typeface="Arial" panose="020B0604020202020204" pitchFamily="34" charset="0"/>
                        <a:buChar char="•"/>
                      </a:pPr>
                      <a:r>
                        <a:rPr lang="en-GB" sz="1050" u="none" strike="noStrike" dirty="0">
                          <a:effectLst/>
                          <a:uFill>
                            <a:solidFill>
                              <a:srgbClr val="000000"/>
                            </a:solidFill>
                          </a:uFill>
                        </a:rPr>
                        <a:t>White or black trainers for outdoor P.E. </a:t>
                      </a:r>
                      <a:endParaRPr lang="en-GB" sz="1100" u="none" strike="noStrike" dirty="0">
                        <a:effectLst/>
                        <a:uFill>
                          <a:solidFill>
                            <a:srgbClr val="000000"/>
                          </a:solidFill>
                        </a:uFill>
                      </a:endParaRPr>
                    </a:p>
                    <a:p>
                      <a:pPr marL="342900" lvl="0" indent="-342900" fontAlgn="base">
                        <a:lnSpc>
                          <a:spcPct val="107000"/>
                        </a:lnSpc>
                        <a:spcAft>
                          <a:spcPts val="0"/>
                        </a:spcAft>
                        <a:buClr>
                          <a:srgbClr val="000000"/>
                        </a:buClr>
                        <a:buSzPts val="1050"/>
                        <a:buFont typeface="Arial" panose="020B0604020202020204" pitchFamily="34" charset="0"/>
                        <a:buChar char="•"/>
                      </a:pPr>
                      <a:r>
                        <a:rPr lang="en-GB" sz="1050" u="none" strike="noStrike" dirty="0">
                          <a:effectLst/>
                          <a:uFill>
                            <a:solidFill>
                              <a:srgbClr val="000000"/>
                            </a:solidFill>
                          </a:uFill>
                        </a:rPr>
                        <a:t>Black tracksuit for Games/P.E. </a:t>
                      </a:r>
                      <a:endParaRPr lang="en-GB" sz="11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67945" marR="73025" marT="4445" marB="0" anchor="ctr"/>
                </a:tc>
                <a:tc>
                  <a:txBody>
                    <a:bodyPr/>
                    <a:lstStyle/>
                    <a:p>
                      <a:pPr marL="342900" lvl="0" indent="-342900" fontAlgn="base">
                        <a:lnSpc>
                          <a:spcPct val="107000"/>
                        </a:lnSpc>
                        <a:spcAft>
                          <a:spcPts val="0"/>
                        </a:spcAft>
                        <a:buClr>
                          <a:srgbClr val="000000"/>
                        </a:buClr>
                        <a:buSzPts val="1050"/>
                        <a:buFont typeface="Arial" panose="020B0604020202020204" pitchFamily="34" charset="0"/>
                        <a:buChar char="•"/>
                      </a:pPr>
                      <a:r>
                        <a:rPr lang="en-GB" sz="1050" u="none" strike="noStrike" dirty="0">
                          <a:effectLst/>
                          <a:uFill>
                            <a:solidFill>
                              <a:srgbClr val="000000"/>
                            </a:solidFill>
                          </a:uFill>
                        </a:rPr>
                        <a:t>Bag for swimming/P.E. kit for hanging cloakroom </a:t>
                      </a:r>
                      <a:endParaRPr lang="en-GB" sz="1100" u="none" strike="noStrike" dirty="0">
                        <a:effectLst/>
                        <a:uFill>
                          <a:solidFill>
                            <a:srgbClr val="000000"/>
                          </a:solidFill>
                        </a:uFill>
                      </a:endParaRPr>
                    </a:p>
                    <a:p>
                      <a:pPr marL="342900" lvl="0" indent="-342900" fontAlgn="base">
                        <a:lnSpc>
                          <a:spcPct val="103000"/>
                        </a:lnSpc>
                        <a:spcAft>
                          <a:spcPts val="85"/>
                        </a:spcAft>
                        <a:buClr>
                          <a:srgbClr val="000000"/>
                        </a:buClr>
                        <a:buSzPts val="1050"/>
                        <a:buFont typeface="Arial" panose="020B0604020202020204" pitchFamily="34" charset="0"/>
                        <a:buChar char="•"/>
                      </a:pPr>
                      <a:r>
                        <a:rPr lang="en-GB" sz="1050" u="none" strike="noStrike" dirty="0">
                          <a:effectLst/>
                          <a:uFill>
                            <a:solidFill>
                              <a:srgbClr val="000000"/>
                            </a:solidFill>
                          </a:uFill>
                        </a:rPr>
                        <a:t>Apron/old shirt for art/craft activities (provided in Foundation Stage) </a:t>
                      </a:r>
                      <a:endParaRPr lang="en-GB" sz="1100" u="none" strike="noStrike" dirty="0">
                        <a:effectLst/>
                        <a:uFill>
                          <a:solidFill>
                            <a:srgbClr val="000000"/>
                          </a:solidFill>
                        </a:uFill>
                      </a:endParaRPr>
                    </a:p>
                    <a:p>
                      <a:pPr marL="342900" lvl="0" indent="-342900" fontAlgn="base">
                        <a:lnSpc>
                          <a:spcPct val="107000"/>
                        </a:lnSpc>
                        <a:spcAft>
                          <a:spcPts val="0"/>
                        </a:spcAft>
                        <a:buClr>
                          <a:srgbClr val="000000"/>
                        </a:buClr>
                        <a:buSzPts val="1050"/>
                        <a:buFont typeface="Arial" panose="020B0604020202020204" pitchFamily="34" charset="0"/>
                        <a:buChar char="•"/>
                      </a:pPr>
                      <a:r>
                        <a:rPr lang="en-GB" sz="1050" u="none" strike="noStrike" dirty="0">
                          <a:effectLst/>
                          <a:uFill>
                            <a:solidFill>
                              <a:srgbClr val="000000"/>
                            </a:solidFill>
                          </a:uFill>
                        </a:rPr>
                        <a:t>School </a:t>
                      </a:r>
                      <a:r>
                        <a:rPr lang="en-GB" sz="1050" u="none" strike="noStrike" dirty="0" err="1">
                          <a:effectLst/>
                          <a:uFill>
                            <a:solidFill>
                              <a:srgbClr val="000000"/>
                            </a:solidFill>
                          </a:uFill>
                        </a:rPr>
                        <a:t>bookbag</a:t>
                      </a:r>
                      <a:r>
                        <a:rPr lang="en-GB" sz="1050" u="none" strike="noStrike" dirty="0">
                          <a:effectLst/>
                          <a:uFill>
                            <a:solidFill>
                              <a:srgbClr val="000000"/>
                            </a:solidFill>
                          </a:uFill>
                        </a:rPr>
                        <a:t>* </a:t>
                      </a:r>
                      <a:endParaRPr lang="en-GB" sz="1100" u="none" strike="noStrike" dirty="0">
                        <a:effectLst/>
                        <a:uFill>
                          <a:solidFill>
                            <a:srgbClr val="000000"/>
                          </a:solidFill>
                        </a:uFill>
                      </a:endParaRPr>
                    </a:p>
                    <a:p>
                      <a:pPr marL="342900" lvl="0" indent="-342900" fontAlgn="base">
                        <a:lnSpc>
                          <a:spcPct val="107000"/>
                        </a:lnSpc>
                        <a:spcAft>
                          <a:spcPts val="0"/>
                        </a:spcAft>
                        <a:buClr>
                          <a:srgbClr val="000000"/>
                        </a:buClr>
                        <a:buSzPts val="1050"/>
                        <a:buFont typeface="Arial" panose="020B0604020202020204" pitchFamily="34" charset="0"/>
                        <a:buChar char="•"/>
                      </a:pPr>
                      <a:r>
                        <a:rPr lang="en-GB" sz="1050" u="none" strike="noStrike" dirty="0">
                          <a:effectLst/>
                          <a:uFill>
                            <a:solidFill>
                              <a:srgbClr val="000000"/>
                            </a:solidFill>
                          </a:uFill>
                        </a:rPr>
                        <a:t>Water bottle* </a:t>
                      </a:r>
                      <a:endParaRPr lang="en-GB" sz="1100" u="none" strike="noStrike" dirty="0">
                        <a:effectLst/>
                        <a:uFill>
                          <a:solidFill>
                            <a:srgbClr val="000000"/>
                          </a:solidFill>
                        </a:uFill>
                      </a:endParaRPr>
                    </a:p>
                    <a:p>
                      <a:pPr marL="342900" lvl="0" indent="-342900" fontAlgn="base">
                        <a:lnSpc>
                          <a:spcPct val="107000"/>
                        </a:lnSpc>
                        <a:spcAft>
                          <a:spcPts val="0"/>
                        </a:spcAft>
                        <a:buClr>
                          <a:srgbClr val="000000"/>
                        </a:buClr>
                        <a:buSzPts val="1050"/>
                        <a:buFont typeface="Arial" panose="020B0604020202020204" pitchFamily="34" charset="0"/>
                        <a:buChar char="•"/>
                      </a:pPr>
                      <a:r>
                        <a:rPr lang="en-GB" sz="1050" u="none" strike="noStrike" dirty="0">
                          <a:effectLst/>
                          <a:uFill>
                            <a:solidFill>
                              <a:srgbClr val="000000"/>
                            </a:solidFill>
                          </a:uFill>
                        </a:rPr>
                        <a:t>School Cap / sun hat* </a:t>
                      </a:r>
                      <a:endParaRPr lang="en-GB" sz="11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67945" marR="73025" marT="4445" marB="0"/>
                </a:tc>
                <a:extLst>
                  <a:ext uri="{0D108BD9-81ED-4DB2-BD59-A6C34878D82A}">
                    <a16:rowId xmlns:a16="http://schemas.microsoft.com/office/drawing/2014/main" val="10001"/>
                  </a:ext>
                </a:extLst>
              </a:tr>
            </a:tbl>
          </a:graphicData>
        </a:graphic>
      </p:graphicFrame>
      <p:sp>
        <p:nvSpPr>
          <p:cNvPr id="4" name="Rectangle 1"/>
          <p:cNvSpPr>
            <a:spLocks noChangeArrowheads="1"/>
          </p:cNvSpPr>
          <p:nvPr/>
        </p:nvSpPr>
        <p:spPr bwMode="auto">
          <a:xfrm>
            <a:off x="1542999" y="8197531"/>
            <a:ext cx="1836771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rgbClr val="000000"/>
                </a:solidFill>
                <a:effectLst/>
                <a:latin typeface="Century Gothic" panose="020B0502020202020204" pitchFamily="34" charset="0"/>
                <a:ea typeface="Arial" panose="020B0604020202020204" pitchFamily="34" charset="0"/>
              </a:rPr>
              <a:t> </a:t>
            </a:r>
            <a:endParaRPr kumimoji="0" lang="en-GB" altLang="en-US" sz="1500" b="0" i="0" u="none" strike="noStrike" cap="none" normalizeH="0" baseline="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entury Gothic" panose="020B0502020202020204" pitchFamily="34" charset="0"/>
                <a:ea typeface="Arial" panose="020B0604020202020204" pitchFamily="34" charset="0"/>
              </a:rPr>
              <a:t>*Items marked with a star are available for purchase from the School Office </a:t>
            </a:r>
            <a:r>
              <a:rPr kumimoji="0" lang="en-GB" altLang="en-US" sz="1000" b="1" i="0" u="sng" strike="noStrike" cap="none" normalizeH="0" baseline="0">
                <a:ln>
                  <a:noFill/>
                </a:ln>
                <a:solidFill>
                  <a:srgbClr val="000000"/>
                </a:solidFill>
                <a:effectLst/>
                <a:latin typeface="Century Gothic" panose="020B0502020202020204" pitchFamily="34" charset="0"/>
                <a:ea typeface="Arial" panose="020B0604020202020204" pitchFamily="34" charset="0"/>
              </a:rPr>
              <a:t>at the end of the day.</a:t>
            </a:r>
            <a:r>
              <a:rPr kumimoji="0" lang="en-GB" altLang="en-US" sz="1000" b="0" i="0" u="none" strike="noStrike" cap="none" normalizeH="0" baseline="0">
                <a:ln>
                  <a:noFill/>
                </a:ln>
                <a:solidFill>
                  <a:srgbClr val="000000"/>
                </a:solidFill>
                <a:effectLst/>
                <a:latin typeface="Century Gothic" panose="020B0502020202020204" pitchFamily="34" charset="0"/>
                <a:ea typeface="Arial" panose="020B0604020202020204" pitchFamily="34" charset="0"/>
              </a:rPr>
              <a:t> </a:t>
            </a:r>
            <a:endParaRPr kumimoji="0" lang="en-GB" altLang="en-US" sz="1500" b="0" i="0" u="none" strike="noStrike" cap="none" normalizeH="0" baseline="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Century Gothic" panose="020B0502020202020204" pitchFamily="34" charset="0"/>
                <a:ea typeface="Arial" panose="020B0604020202020204" pitchFamily="34" charset="0"/>
              </a:rPr>
              <a:t>Please mark all your child’s clothing clearly with his/her name.</a:t>
            </a:r>
            <a:r>
              <a:rPr kumimoji="0" lang="en-GB" altLang="en-US" sz="1100" b="0" i="0" u="none" strike="noStrike" cap="none" normalizeH="0" baseline="0">
                <a:ln>
                  <a:noFill/>
                </a:ln>
                <a:solidFill>
                  <a:srgbClr val="000000"/>
                </a:solidFill>
                <a:effectLst/>
                <a:latin typeface="Century Gothic" panose="020B0502020202020204" pitchFamily="34" charset="0"/>
                <a:ea typeface="Arial" panose="020B0604020202020204" pitchFamily="34" charset="0"/>
              </a:rPr>
              <a:t> </a:t>
            </a:r>
            <a:endParaRPr kumimoji="0" lang="en-GB" altLang="en-US" sz="1500" b="0" i="0" u="none" strike="noStrike" cap="none" normalizeH="0" baseline="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entury Gothic" panose="020B0502020202020204" pitchFamily="34" charset="0"/>
                <a:ea typeface="Arial" panose="020B0604020202020204" pitchFamily="34" charset="0"/>
              </a:rPr>
              <a:t>A school book bag is required for all children and is on sale in the school office. </a:t>
            </a:r>
            <a:endParaRPr kumimoji="0" lang="en-GB" altLang="en-US" sz="1500" b="0" i="0" u="none" strike="noStrike" cap="none" normalizeH="0" baseline="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00" b="1" i="0" u="none" strike="noStrike" cap="none" normalizeH="0" baseline="0">
                <a:ln>
                  <a:noFill/>
                </a:ln>
                <a:solidFill>
                  <a:srgbClr val="000000"/>
                </a:solidFill>
                <a:effectLst/>
                <a:latin typeface="Century Gothic" panose="020B0502020202020204" pitchFamily="34" charset="0"/>
                <a:ea typeface="Arial" panose="020B0604020202020204" pitchFamily="34" charset="0"/>
              </a:rPr>
              <a:t> </a:t>
            </a:r>
            <a:endParaRPr kumimoji="0" lang="en-GB" altLang="en-US" sz="1500" b="0" i="0" u="none" strike="noStrike" cap="none" normalizeH="0" baseline="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Century Gothic" panose="020B0502020202020204" pitchFamily="34" charset="0"/>
                <a:ea typeface="Arial" panose="020B0604020202020204" pitchFamily="34" charset="0"/>
              </a:rPr>
              <a:t>Footwear -</a:t>
            </a:r>
            <a:r>
              <a:rPr kumimoji="0" lang="en-GB" altLang="en-US" sz="1100" b="0" i="0" u="none" strike="noStrike" cap="none" normalizeH="0" baseline="0">
                <a:ln>
                  <a:noFill/>
                </a:ln>
                <a:solidFill>
                  <a:srgbClr val="000000"/>
                </a:solidFill>
                <a:effectLst/>
                <a:latin typeface="Century Gothic" panose="020B0502020202020204" pitchFamily="34" charset="0"/>
                <a:ea typeface="Arial" panose="020B0604020202020204" pitchFamily="34" charset="0"/>
              </a:rPr>
              <a:t>  We ask that special attention be given to footwear </a:t>
            </a:r>
            <a:r>
              <a:rPr kumimoji="0" lang="en-GB" altLang="en-US" sz="1100" b="0" i="0" u="sng" strike="noStrike" cap="none" normalizeH="0" baseline="0">
                <a:ln>
                  <a:noFill/>
                </a:ln>
                <a:solidFill>
                  <a:srgbClr val="000000"/>
                </a:solidFill>
                <a:effectLst/>
                <a:latin typeface="Century Gothic" panose="020B0502020202020204" pitchFamily="34" charset="0"/>
                <a:ea typeface="Arial" panose="020B0604020202020204" pitchFamily="34" charset="0"/>
              </a:rPr>
              <a:t>at all times. </a:t>
            </a:r>
            <a:r>
              <a:rPr kumimoji="0" lang="en-GB" altLang="en-US" sz="1100" b="0" i="0" u="none" strike="noStrike" cap="none" normalizeH="0" baseline="0">
                <a:ln>
                  <a:noFill/>
                </a:ln>
                <a:solidFill>
                  <a:srgbClr val="000000"/>
                </a:solidFill>
                <a:effectLst/>
                <a:latin typeface="Century Gothic" panose="020B0502020202020204" pitchFamily="34" charset="0"/>
                <a:ea typeface="Arial" panose="020B0604020202020204" pitchFamily="34" charset="0"/>
              </a:rPr>
              <a:t>Wearing plimsolls and trainers to and from school is not acceptable. Those items are </a:t>
            </a:r>
            <a:r>
              <a:rPr kumimoji="0" lang="en-GB" altLang="en-US" sz="1100" b="0" i="0" u="sng" strike="noStrike" cap="none" normalizeH="0" baseline="0">
                <a:ln>
                  <a:noFill/>
                </a:ln>
                <a:solidFill>
                  <a:srgbClr val="000000"/>
                </a:solidFill>
                <a:effectLst/>
                <a:latin typeface="Century Gothic" panose="020B0502020202020204" pitchFamily="34" charset="0"/>
                <a:ea typeface="Arial" panose="020B0604020202020204" pitchFamily="34" charset="0"/>
              </a:rPr>
              <a:t>only </a:t>
            </a:r>
            <a:r>
              <a:rPr kumimoji="0" lang="en-GB" altLang="en-US" sz="1100" b="0" i="0" u="none" strike="noStrike" cap="none" normalizeH="0" baseline="0">
                <a:ln>
                  <a:noFill/>
                </a:ln>
                <a:solidFill>
                  <a:srgbClr val="000000"/>
                </a:solidFill>
                <a:effectLst/>
                <a:latin typeface="Century Gothic" panose="020B0502020202020204" pitchFamily="34" charset="0"/>
                <a:ea typeface="Arial" panose="020B0604020202020204" pitchFamily="34" charset="0"/>
              </a:rPr>
              <a:t>for games and outdoor play. Pupils change for the start of lessons. Girls are not allowed to wear high or thin heels of any kind. </a:t>
            </a:r>
            <a:endParaRPr kumimoji="0" lang="en-GB" altLang="en-US" sz="1500" b="0" i="0" u="none" strike="noStrike" cap="none" normalizeH="0" baseline="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00" b="1" i="0" u="none" strike="noStrike" cap="none" normalizeH="0" baseline="0">
                <a:ln>
                  <a:noFill/>
                </a:ln>
                <a:solidFill>
                  <a:srgbClr val="000000"/>
                </a:solidFill>
                <a:effectLst/>
                <a:latin typeface="Century Gothic" panose="020B0502020202020204" pitchFamily="34" charset="0"/>
                <a:ea typeface="Arial" panose="020B0604020202020204" pitchFamily="34" charset="0"/>
              </a:rPr>
              <a:t> </a:t>
            </a:r>
            <a:endParaRPr kumimoji="0" lang="en-GB" altLang="en-US" sz="1800" b="0" i="0" u="none" strike="noStrike" cap="none" normalizeH="0" baseline="0">
              <a:ln>
                <a:noFill/>
              </a:ln>
              <a:solidFill>
                <a:schemeClr val="tx1"/>
              </a:solidFill>
              <a:effectLst/>
              <a:latin typeface="Century Gothic" panose="020B0502020202020204" pitchFamily="34" charset="0"/>
            </a:endParaRPr>
          </a:p>
        </p:txBody>
      </p:sp>
      <p:sp>
        <p:nvSpPr>
          <p:cNvPr id="5" name="Rectangle 4"/>
          <p:cNvSpPr/>
          <p:nvPr/>
        </p:nvSpPr>
        <p:spPr>
          <a:xfrm>
            <a:off x="457200" y="309716"/>
            <a:ext cx="8869679" cy="523220"/>
          </a:xfrm>
          <a:prstGeom prst="rect">
            <a:avLst/>
          </a:prstGeom>
        </p:spPr>
        <p:txBody>
          <a:bodyPr wrap="square">
            <a:spAutoFit/>
          </a:bodyPr>
          <a:lstStyle/>
          <a:p>
            <a:pPr algn="ctr"/>
            <a:r>
              <a:rPr lang="en-GB" sz="2800" b="1" dirty="0">
                <a:solidFill>
                  <a:schemeClr val="tx2"/>
                </a:solidFill>
                <a:latin typeface="Century Gothic" panose="020B0502020202020204" pitchFamily="34" charset="0"/>
              </a:rPr>
              <a:t>School Uniform Reminder</a:t>
            </a:r>
          </a:p>
        </p:txBody>
      </p:sp>
      <p:pic>
        <p:nvPicPr>
          <p:cNvPr id="7"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6355" y="746393"/>
            <a:ext cx="8534102" cy="6033230"/>
          </a:xfrm>
          <a:prstGeom prst="rect">
            <a:avLst/>
          </a:prstGeom>
        </p:spPr>
      </p:pic>
    </p:spTree>
    <p:extLst>
      <p:ext uri="{BB962C8B-B14F-4D97-AF65-F5344CB8AC3E}">
        <p14:creationId xmlns:p14="http://schemas.microsoft.com/office/powerpoint/2010/main" val="11928615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0199" y="241075"/>
            <a:ext cx="8960554" cy="523220"/>
          </a:xfrm>
          <a:prstGeom prst="rect">
            <a:avLst/>
          </a:prstGeom>
          <a:noFill/>
        </p:spPr>
        <p:txBody>
          <a:bodyPr wrap="square" rtlCol="0">
            <a:spAutoFit/>
          </a:bodyPr>
          <a:lstStyle/>
          <a:p>
            <a:pPr algn="ctr"/>
            <a:r>
              <a:rPr lang="en-GB" sz="2800" b="1" dirty="0">
                <a:solidFill>
                  <a:schemeClr val="tx2"/>
                </a:solidFill>
                <a:latin typeface="Century Gothic" panose="020B0502020202020204" pitchFamily="34" charset="0"/>
              </a:rPr>
              <a:t>PE kit reminder</a:t>
            </a: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3990" y="825850"/>
            <a:ext cx="8056762" cy="5695772"/>
          </a:xfrm>
          <a:prstGeom prst="rect">
            <a:avLst/>
          </a:prstGeom>
        </p:spPr>
      </p:pic>
      <p:sp>
        <p:nvSpPr>
          <p:cNvPr id="2" name="TextBox 1"/>
          <p:cNvSpPr txBox="1"/>
          <p:nvPr/>
        </p:nvSpPr>
        <p:spPr>
          <a:xfrm>
            <a:off x="5879506" y="2734650"/>
            <a:ext cx="3392680" cy="362406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85750" indent="-285750">
              <a:lnSpc>
                <a:spcPct val="150000"/>
              </a:lnSpc>
              <a:buFont typeface="Arial" panose="020B0604020202020204" pitchFamily="34" charset="0"/>
              <a:buChar char="•"/>
            </a:pPr>
            <a:r>
              <a:rPr lang="en-GB" sz="1700" dirty="0">
                <a:solidFill>
                  <a:schemeClr val="tx1"/>
                </a:solidFill>
              </a:rPr>
              <a:t>Plain white T-Shirt</a:t>
            </a:r>
          </a:p>
          <a:p>
            <a:pPr marL="285750" indent="-285750">
              <a:lnSpc>
                <a:spcPct val="150000"/>
              </a:lnSpc>
              <a:buFont typeface="Arial" panose="020B0604020202020204" pitchFamily="34" charset="0"/>
              <a:buChar char="•"/>
            </a:pPr>
            <a:r>
              <a:rPr lang="en-GB" sz="1700" dirty="0">
                <a:solidFill>
                  <a:schemeClr val="tx1"/>
                </a:solidFill>
              </a:rPr>
              <a:t>Plain black shorts</a:t>
            </a:r>
          </a:p>
          <a:p>
            <a:pPr marL="285750" indent="-285750">
              <a:lnSpc>
                <a:spcPct val="150000"/>
              </a:lnSpc>
              <a:buFont typeface="Arial" panose="020B0604020202020204" pitchFamily="34" charset="0"/>
              <a:buChar char="•"/>
            </a:pPr>
            <a:r>
              <a:rPr lang="en-GB" sz="1700" dirty="0">
                <a:solidFill>
                  <a:schemeClr val="tx1"/>
                </a:solidFill>
              </a:rPr>
              <a:t>Plain black jogging bottoms</a:t>
            </a:r>
          </a:p>
          <a:p>
            <a:pPr marL="285750" indent="-285750">
              <a:lnSpc>
                <a:spcPct val="150000"/>
              </a:lnSpc>
              <a:buFont typeface="Arial" panose="020B0604020202020204" pitchFamily="34" charset="0"/>
              <a:buChar char="•"/>
            </a:pPr>
            <a:r>
              <a:rPr lang="en-GB" sz="1700" dirty="0">
                <a:solidFill>
                  <a:schemeClr val="tx1"/>
                </a:solidFill>
              </a:rPr>
              <a:t>Plain black plimsolls/ trainers</a:t>
            </a:r>
          </a:p>
          <a:p>
            <a:pPr marL="285750" indent="-285750">
              <a:lnSpc>
                <a:spcPct val="150000"/>
              </a:lnSpc>
              <a:buFont typeface="Arial" panose="020B0604020202020204" pitchFamily="34" charset="0"/>
              <a:buChar char="•"/>
            </a:pPr>
            <a:r>
              <a:rPr lang="en-GB" sz="1700" dirty="0">
                <a:solidFill>
                  <a:schemeClr val="tx1"/>
                </a:solidFill>
              </a:rPr>
              <a:t>All PE Kit is available on the school shop which you can access via the school website. </a:t>
            </a:r>
          </a:p>
        </p:txBody>
      </p:sp>
    </p:spTree>
    <p:extLst>
      <p:ext uri="{BB962C8B-B14F-4D97-AF65-F5344CB8AC3E}">
        <p14:creationId xmlns:p14="http://schemas.microsoft.com/office/powerpoint/2010/main" val="98844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015" y="184460"/>
            <a:ext cx="9118363" cy="523220"/>
          </a:xfrm>
          <a:prstGeom prst="rect">
            <a:avLst/>
          </a:prstGeom>
          <a:noFill/>
        </p:spPr>
        <p:txBody>
          <a:bodyPr wrap="square" rtlCol="0">
            <a:spAutoFit/>
          </a:bodyPr>
          <a:lstStyle/>
          <a:p>
            <a:pPr algn="ctr"/>
            <a:r>
              <a:rPr lang="en-GB" sz="2800" b="1" dirty="0">
                <a:solidFill>
                  <a:schemeClr val="tx2"/>
                </a:solidFill>
                <a:latin typeface="Century Gothic" panose="020B0502020202020204" pitchFamily="34" charset="0"/>
              </a:rPr>
              <a:t>How you can help your child at home. </a:t>
            </a:r>
            <a:endParaRPr lang="en-GB" sz="2400" b="1" dirty="0">
              <a:solidFill>
                <a:schemeClr val="tx2"/>
              </a:solidFill>
              <a:latin typeface="Century Gothic" panose="020B0502020202020204" pitchFamily="34" charset="0"/>
            </a:endParaRPr>
          </a:p>
        </p:txBody>
      </p:sp>
      <p:sp>
        <p:nvSpPr>
          <p:cNvPr id="3" name="TextBox 2"/>
          <p:cNvSpPr txBox="1"/>
          <p:nvPr/>
        </p:nvSpPr>
        <p:spPr>
          <a:xfrm>
            <a:off x="282011" y="707680"/>
            <a:ext cx="9562744" cy="6186309"/>
          </a:xfrm>
          <a:prstGeom prst="rect">
            <a:avLst/>
          </a:prstGeom>
          <a:noFill/>
        </p:spPr>
        <p:txBody>
          <a:bodyPr wrap="square" rtlCol="0">
            <a:spAutoFit/>
          </a:bodyPr>
          <a:lstStyle/>
          <a:p>
            <a:r>
              <a:rPr lang="en-GB" sz="2200" b="1" dirty="0">
                <a:solidFill>
                  <a:schemeClr val="accent1"/>
                </a:solidFill>
              </a:rPr>
              <a:t>Reading</a:t>
            </a:r>
          </a:p>
          <a:p>
            <a:endParaRPr lang="en-GB" sz="2200" b="1" dirty="0">
              <a:solidFill>
                <a:schemeClr val="accent1"/>
              </a:solidFill>
            </a:endParaRPr>
          </a:p>
          <a:p>
            <a:pPr fontAlgn="base"/>
            <a:r>
              <a:rPr lang="en-GB" sz="2200" b="1" dirty="0"/>
              <a:t>Supporting Reading at Home</a:t>
            </a:r>
            <a:endParaRPr lang="en-GB" sz="2200" dirty="0"/>
          </a:p>
          <a:p>
            <a:pPr marL="285750" indent="-285750" fontAlgn="base">
              <a:buFont typeface="Arial" panose="020B0604020202020204" pitchFamily="34" charset="0"/>
              <a:buChar char="•"/>
            </a:pPr>
            <a:endParaRPr lang="en-GB" sz="2200" dirty="0"/>
          </a:p>
          <a:p>
            <a:pPr marL="285750" indent="-285750" fontAlgn="base">
              <a:buFont typeface="Arial" panose="020B0604020202020204" pitchFamily="34" charset="0"/>
              <a:buChar char="•"/>
            </a:pPr>
            <a:r>
              <a:rPr lang="en-GB" sz="2200" dirty="0"/>
              <a:t>Try to read for at least 5 to 10 minutes a day and once over the weekend. Encourage it as a pleasurable experience.</a:t>
            </a:r>
          </a:p>
          <a:p>
            <a:pPr marL="285750" indent="-285750" fontAlgn="base">
              <a:buFont typeface="Arial" panose="020B0604020202020204" pitchFamily="34" charset="0"/>
              <a:buChar char="•"/>
            </a:pPr>
            <a:r>
              <a:rPr lang="en-GB" sz="2200" dirty="0"/>
              <a:t>Find some time to talk about the book as well as reading it.</a:t>
            </a:r>
          </a:p>
          <a:p>
            <a:pPr marL="285750" indent="-285750" fontAlgn="base">
              <a:buFont typeface="Arial" panose="020B0604020202020204" pitchFamily="34" charset="0"/>
              <a:buChar char="•"/>
            </a:pPr>
            <a:r>
              <a:rPr lang="en-GB" sz="2200" b="1" i="1" dirty="0"/>
              <a:t>Ask your children questions while they are reading so they can explain their understanding. </a:t>
            </a:r>
          </a:p>
          <a:p>
            <a:pPr marL="285750" indent="-285750" fontAlgn="base">
              <a:buFont typeface="Arial" panose="020B0604020202020204" pitchFamily="34" charset="0"/>
              <a:buChar char="•"/>
            </a:pPr>
            <a:r>
              <a:rPr lang="en-GB" sz="2200" dirty="0"/>
              <a:t>Encourage your child to retell the story you have just shared. This will give you an idea of how much they have understood.</a:t>
            </a:r>
          </a:p>
          <a:p>
            <a:pPr marL="285750" indent="-285750" fontAlgn="base">
              <a:buFont typeface="Arial" panose="020B0604020202020204" pitchFamily="34" charset="0"/>
              <a:buChar char="•"/>
            </a:pPr>
            <a:r>
              <a:rPr lang="en-GB" sz="2200" dirty="0"/>
              <a:t>What happened in the story? Does this remind them of anything in their lives or anything they have read before? </a:t>
            </a:r>
          </a:p>
          <a:p>
            <a:pPr marL="285750" indent="-285750" fontAlgn="base">
              <a:buFont typeface="Arial" panose="020B0604020202020204" pitchFamily="34" charset="0"/>
              <a:buChar char="•"/>
            </a:pPr>
            <a:r>
              <a:rPr lang="en-GB" sz="2200" dirty="0"/>
              <a:t>Did they think the book was funny? Did they spot any interesting words and phrases? Did they enjoy the book?</a:t>
            </a:r>
          </a:p>
          <a:p>
            <a:pPr marL="285750" indent="-285750" fontAlgn="base">
              <a:buFont typeface="Arial" panose="020B0604020202020204" pitchFamily="34" charset="0"/>
              <a:buChar char="•"/>
            </a:pPr>
            <a:r>
              <a:rPr lang="en-GB" sz="2400" dirty="0"/>
              <a:t>Let them read their favourites. It's good practice to read the same books over and over again.</a:t>
            </a:r>
            <a:endParaRPr lang="en-GB" sz="2200" dirty="0"/>
          </a:p>
          <a:p>
            <a:endParaRPr lang="en-GB" dirty="0"/>
          </a:p>
        </p:txBody>
      </p:sp>
    </p:spTree>
    <p:extLst>
      <p:ext uri="{BB962C8B-B14F-4D97-AF65-F5344CB8AC3E}">
        <p14:creationId xmlns:p14="http://schemas.microsoft.com/office/powerpoint/2010/main" val="360106267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15941" y="340469"/>
            <a:ext cx="4506482" cy="4647426"/>
          </a:xfrm>
          <a:prstGeom prst="rect">
            <a:avLst/>
          </a:prstGeom>
          <a:noFill/>
        </p:spPr>
        <p:txBody>
          <a:bodyPr wrap="square" rtlCol="0">
            <a:spAutoFit/>
          </a:bodyPr>
          <a:lstStyle/>
          <a:p>
            <a:r>
              <a:rPr lang="en-GB" sz="2000" dirty="0">
                <a:latin typeface="Century Gothic" panose="020B0502020202020204" pitchFamily="34" charset="0"/>
              </a:rPr>
              <a:t> </a:t>
            </a:r>
          </a:p>
          <a:p>
            <a:pPr algn="ctr"/>
            <a:r>
              <a:rPr lang="en-GB" sz="3200" b="1" dirty="0" smtClean="0">
                <a:solidFill>
                  <a:schemeClr val="accent1"/>
                </a:solidFill>
                <a:latin typeface="Century Gothic" panose="020B0502020202020204" pitchFamily="34" charset="0"/>
              </a:rPr>
              <a:t>Head Teacher</a:t>
            </a:r>
            <a:endParaRPr lang="en-GB" sz="3200" b="1" dirty="0">
              <a:solidFill>
                <a:schemeClr val="accent1"/>
              </a:solidFill>
              <a:latin typeface="Century Gothic" panose="020B0502020202020204" pitchFamily="34" charset="0"/>
            </a:endParaRPr>
          </a:p>
          <a:p>
            <a:pPr algn="ctr"/>
            <a:r>
              <a:rPr lang="en-GB" sz="3200" dirty="0" smtClean="0">
                <a:latin typeface="Century Gothic" panose="020B0502020202020204" pitchFamily="34" charset="0"/>
              </a:rPr>
              <a:t>Claire Nairne</a:t>
            </a:r>
          </a:p>
          <a:p>
            <a:pPr algn="ctr"/>
            <a:endParaRPr lang="en-GB" sz="3200" dirty="0">
              <a:latin typeface="Century Gothic" panose="020B0502020202020204" pitchFamily="34" charset="0"/>
            </a:endParaRPr>
          </a:p>
          <a:p>
            <a:pPr algn="ctr"/>
            <a:r>
              <a:rPr lang="en-GB" sz="3200" b="1" dirty="0" smtClean="0">
                <a:solidFill>
                  <a:schemeClr val="accent1"/>
                </a:solidFill>
                <a:latin typeface="Century Gothic" panose="020B0502020202020204" pitchFamily="34" charset="0"/>
              </a:rPr>
              <a:t>Deputy Head Teacher</a:t>
            </a:r>
            <a:endParaRPr lang="en-GB" sz="3200" b="1" dirty="0">
              <a:solidFill>
                <a:schemeClr val="accent1"/>
              </a:solidFill>
              <a:latin typeface="Century Gothic" panose="020B0502020202020204" pitchFamily="34" charset="0"/>
            </a:endParaRPr>
          </a:p>
          <a:p>
            <a:pPr algn="ctr"/>
            <a:r>
              <a:rPr lang="en-GB" sz="3200" dirty="0" smtClean="0">
                <a:latin typeface="Century Gothic" panose="020B0502020202020204" pitchFamily="34" charset="0"/>
              </a:rPr>
              <a:t>Afua Addai-Diawuo</a:t>
            </a:r>
          </a:p>
          <a:p>
            <a:pPr algn="ctr"/>
            <a:r>
              <a:rPr lang="en-GB" sz="3200" dirty="0">
                <a:latin typeface="Century Gothic" panose="020B0502020202020204" pitchFamily="34" charset="0"/>
              </a:rPr>
              <a:t> </a:t>
            </a:r>
          </a:p>
          <a:p>
            <a:pPr algn="ctr"/>
            <a:r>
              <a:rPr lang="en-GB" sz="3200" b="1" dirty="0" smtClean="0">
                <a:solidFill>
                  <a:schemeClr val="accent1"/>
                </a:solidFill>
                <a:latin typeface="Century Gothic" panose="020B0502020202020204" pitchFamily="34" charset="0"/>
              </a:rPr>
              <a:t>Phase Leader </a:t>
            </a:r>
            <a:r>
              <a:rPr lang="en-GB" sz="2800" b="1" dirty="0">
                <a:solidFill>
                  <a:schemeClr val="accent1"/>
                </a:solidFill>
                <a:latin typeface="Century Gothic" panose="020B0502020202020204" pitchFamily="34" charset="0"/>
              </a:rPr>
              <a:t> </a:t>
            </a:r>
          </a:p>
          <a:p>
            <a:pPr algn="ctr"/>
            <a:r>
              <a:rPr lang="en-GB" sz="3200" dirty="0">
                <a:latin typeface="Century Gothic" panose="020B0502020202020204" pitchFamily="34" charset="0"/>
              </a:rPr>
              <a:t>Rob Tromans</a:t>
            </a:r>
          </a:p>
          <a:p>
            <a:pPr algn="ctr"/>
            <a:endParaRPr lang="en-GB" sz="2000" dirty="0">
              <a:latin typeface="Century Gothic" panose="020B0502020202020204" pitchFamily="34" charset="0"/>
            </a:endParaRPr>
          </a:p>
        </p:txBody>
      </p:sp>
      <p:sp>
        <p:nvSpPr>
          <p:cNvPr id="2" name="Rectangle 1"/>
          <p:cNvSpPr/>
          <p:nvPr/>
        </p:nvSpPr>
        <p:spPr>
          <a:xfrm>
            <a:off x="1625120" y="78859"/>
            <a:ext cx="7288125" cy="523220"/>
          </a:xfrm>
          <a:prstGeom prst="rect">
            <a:avLst/>
          </a:prstGeom>
        </p:spPr>
        <p:txBody>
          <a:bodyPr wrap="square">
            <a:spAutoFit/>
          </a:bodyPr>
          <a:lstStyle/>
          <a:p>
            <a:pPr algn="ctr"/>
            <a:r>
              <a:rPr lang="en-GB" sz="2800" b="1" dirty="0">
                <a:solidFill>
                  <a:schemeClr val="tx2"/>
                </a:solidFill>
                <a:latin typeface="Century Gothic" panose="020B0502020202020204" pitchFamily="34" charset="0"/>
              </a:rPr>
              <a:t>Staff</a:t>
            </a:r>
          </a:p>
        </p:txBody>
      </p:sp>
    </p:spTree>
    <p:extLst>
      <p:ext uri="{BB962C8B-B14F-4D97-AF65-F5344CB8AC3E}">
        <p14:creationId xmlns:p14="http://schemas.microsoft.com/office/powerpoint/2010/main" val="4211924104"/>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4561" y="184460"/>
            <a:ext cx="8973085" cy="523220"/>
          </a:xfrm>
          <a:prstGeom prst="rect">
            <a:avLst/>
          </a:prstGeom>
          <a:noFill/>
        </p:spPr>
        <p:txBody>
          <a:bodyPr wrap="square" rtlCol="0">
            <a:spAutoFit/>
          </a:bodyPr>
          <a:lstStyle/>
          <a:p>
            <a:pPr algn="ctr"/>
            <a:r>
              <a:rPr lang="en-GB" sz="2800" b="1" dirty="0">
                <a:solidFill>
                  <a:schemeClr val="tx2"/>
                </a:solidFill>
                <a:latin typeface="Century Gothic" panose="020B0502020202020204" pitchFamily="34" charset="0"/>
              </a:rPr>
              <a:t>How you can help your child at home. </a:t>
            </a:r>
            <a:endParaRPr lang="en-GB" sz="2400" b="1" dirty="0">
              <a:solidFill>
                <a:schemeClr val="tx2"/>
              </a:solidFill>
              <a:latin typeface="Century Gothic" panose="020B0502020202020204" pitchFamily="34" charset="0"/>
            </a:endParaRPr>
          </a:p>
        </p:txBody>
      </p:sp>
      <p:sp>
        <p:nvSpPr>
          <p:cNvPr id="3" name="TextBox 2"/>
          <p:cNvSpPr txBox="1"/>
          <p:nvPr/>
        </p:nvSpPr>
        <p:spPr>
          <a:xfrm>
            <a:off x="282011" y="707680"/>
            <a:ext cx="9562744" cy="5632311"/>
          </a:xfrm>
          <a:prstGeom prst="rect">
            <a:avLst/>
          </a:prstGeom>
          <a:noFill/>
        </p:spPr>
        <p:txBody>
          <a:bodyPr wrap="square" rtlCol="0">
            <a:spAutoFit/>
          </a:bodyPr>
          <a:lstStyle/>
          <a:p>
            <a:r>
              <a:rPr lang="en-GB" b="1" dirty="0">
                <a:solidFill>
                  <a:schemeClr val="accent1"/>
                </a:solidFill>
              </a:rPr>
              <a:t>Maths </a:t>
            </a:r>
          </a:p>
          <a:p>
            <a:r>
              <a:rPr lang="en-GB" dirty="0"/>
              <a:t>As with reading, try to make maths as much fun as possible - games, puzzles and jigsaws are a great way to start. It's also important to show how we use maths skills in our everyday lives and to involve your child in this.</a:t>
            </a:r>
          </a:p>
          <a:p>
            <a:endParaRPr lang="en-GB" dirty="0"/>
          </a:p>
          <a:p>
            <a:r>
              <a:rPr lang="en-GB" dirty="0"/>
              <a:t>Identifying problems and solving them can also help your child develop maths skills. If you see him or her puzzling over something, talk about the problem and try to work out the solution together.</a:t>
            </a:r>
          </a:p>
          <a:p>
            <a:pPr marL="285750" indent="-285750">
              <a:buFont typeface="Arial" panose="020B0604020202020204" pitchFamily="34" charset="0"/>
              <a:buChar char="•"/>
            </a:pPr>
            <a:endParaRPr lang="en-GB" dirty="0"/>
          </a:p>
          <a:p>
            <a:r>
              <a:rPr lang="en-GB" dirty="0"/>
              <a:t>Try to find ways to enjoy the subject with your child.</a:t>
            </a:r>
          </a:p>
          <a:p>
            <a:pPr marL="285750" indent="-285750">
              <a:buFont typeface="Arial" panose="020B0604020202020204" pitchFamily="34" charset="0"/>
              <a:buChar char="•"/>
            </a:pPr>
            <a:endParaRPr lang="en-GB" b="1" dirty="0"/>
          </a:p>
          <a:p>
            <a:r>
              <a:rPr lang="en-GB" b="1" dirty="0"/>
              <a:t>Tips for helping your child to enjoy Maths:</a:t>
            </a:r>
          </a:p>
          <a:p>
            <a:pPr marL="285750" indent="-285750">
              <a:buFont typeface="Arial" panose="020B0604020202020204" pitchFamily="34" charset="0"/>
              <a:buChar char="•"/>
            </a:pPr>
            <a:r>
              <a:rPr lang="en-GB" dirty="0"/>
              <a:t>Take your child shopping and make a game of adding up what you put in your basket.</a:t>
            </a:r>
          </a:p>
          <a:p>
            <a:pPr marL="285750" indent="-285750">
              <a:buFont typeface="Arial" panose="020B0604020202020204" pitchFamily="34" charset="0"/>
              <a:buChar char="•"/>
            </a:pPr>
            <a:r>
              <a:rPr lang="en-GB" dirty="0"/>
              <a:t>Let your child handle money and work out how much things cost.</a:t>
            </a:r>
          </a:p>
          <a:p>
            <a:pPr marL="285750" indent="-285750">
              <a:buFont typeface="Arial" panose="020B0604020202020204" pitchFamily="34" charset="0"/>
              <a:buChar char="•"/>
            </a:pPr>
            <a:r>
              <a:rPr lang="en-GB" dirty="0"/>
              <a:t>Ask them to convert grams to kg.</a:t>
            </a:r>
          </a:p>
          <a:p>
            <a:pPr marL="285750" indent="-285750">
              <a:buFont typeface="Arial" panose="020B0604020202020204" pitchFamily="34" charset="0"/>
              <a:buChar char="•"/>
            </a:pPr>
            <a:endParaRPr lang="en-GB" dirty="0"/>
          </a:p>
          <a:p>
            <a:r>
              <a:rPr lang="en-GB" dirty="0"/>
              <a:t>Remember to practise the basics with them – number bonds to 100, times tables, rounding, place value, etc.</a:t>
            </a:r>
          </a:p>
          <a:p>
            <a:endParaRPr lang="en-GB" dirty="0"/>
          </a:p>
        </p:txBody>
      </p:sp>
    </p:spTree>
    <p:extLst>
      <p:ext uri="{BB962C8B-B14F-4D97-AF65-F5344CB8AC3E}">
        <p14:creationId xmlns:p14="http://schemas.microsoft.com/office/powerpoint/2010/main" val="262703771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3314FC96-45C3-4DF4-A6C0-B41B4B18412A}"/>
              </a:ext>
            </a:extLst>
          </p:cNvPr>
          <p:cNvSpPr>
            <a:spLocks noChangeArrowheads="1"/>
          </p:cNvSpPr>
          <p:nvPr/>
        </p:nvSpPr>
        <p:spPr bwMode="auto">
          <a:xfrm>
            <a:off x="2171700" y="22045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Century Gothic" panose="020B0502020202020204" pitchFamily="34" charset="0"/>
            </a:endParaRPr>
          </a:p>
        </p:txBody>
      </p:sp>
      <p:sp>
        <p:nvSpPr>
          <p:cNvPr id="5" name="TextBox 4"/>
          <p:cNvSpPr txBox="1"/>
          <p:nvPr/>
        </p:nvSpPr>
        <p:spPr>
          <a:xfrm>
            <a:off x="358922" y="162370"/>
            <a:ext cx="9041451" cy="1231106"/>
          </a:xfrm>
          <a:prstGeom prst="rect">
            <a:avLst/>
          </a:prstGeom>
          <a:noFill/>
        </p:spPr>
        <p:txBody>
          <a:bodyPr wrap="square" rtlCol="0">
            <a:spAutoFit/>
          </a:bodyPr>
          <a:lstStyle/>
          <a:p>
            <a:pPr algn="ctr"/>
            <a:r>
              <a:rPr lang="en-GB" sz="2800" b="1" dirty="0">
                <a:solidFill>
                  <a:schemeClr val="tx2"/>
                </a:solidFill>
              </a:rPr>
              <a:t>Important Dates</a:t>
            </a:r>
          </a:p>
          <a:p>
            <a:pPr>
              <a:spcAft>
                <a:spcPts val="600"/>
              </a:spcAft>
            </a:pPr>
            <a:endParaRPr lang="en-GB" dirty="0"/>
          </a:p>
          <a:p>
            <a:pPr>
              <a:spcAft>
                <a:spcPts val="600"/>
              </a:spcAft>
            </a:pPr>
            <a:endParaRPr lang="en-GB" dirty="0"/>
          </a:p>
        </p:txBody>
      </p:sp>
      <p:pic>
        <p:nvPicPr>
          <p:cNvPr id="2" name="Picture 1"/>
          <p:cNvPicPr>
            <a:picLocks noChangeAspect="1"/>
          </p:cNvPicPr>
          <p:nvPr/>
        </p:nvPicPr>
        <p:blipFill rotWithShape="1">
          <a:blip r:embed="rId2"/>
          <a:srcRect l="38289" t="28659" r="27665" b="9663"/>
          <a:stretch/>
        </p:blipFill>
        <p:spPr>
          <a:xfrm>
            <a:off x="1106905" y="777923"/>
            <a:ext cx="4150896" cy="6015791"/>
          </a:xfrm>
          <a:prstGeom prst="rect">
            <a:avLst/>
          </a:prstGeom>
        </p:spPr>
      </p:pic>
    </p:spTree>
    <p:extLst>
      <p:ext uri="{BB962C8B-B14F-4D97-AF65-F5344CB8AC3E}">
        <p14:creationId xmlns:p14="http://schemas.microsoft.com/office/powerpoint/2010/main" val="1266062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4049" y="1384831"/>
            <a:ext cx="6046838" cy="4154984"/>
          </a:xfrm>
          <a:prstGeom prst="rect">
            <a:avLst/>
          </a:prstGeom>
          <a:noFill/>
        </p:spPr>
        <p:txBody>
          <a:bodyPr wrap="square" rtlCol="0">
            <a:spAutoFit/>
          </a:bodyPr>
          <a:lstStyle/>
          <a:p>
            <a:pPr algn="ctr"/>
            <a:r>
              <a:rPr lang="en-GB" sz="8800" b="1" dirty="0">
                <a:solidFill>
                  <a:schemeClr val="tx2"/>
                </a:solidFill>
                <a:latin typeface="Century Gothic" panose="020B0502020202020204" pitchFamily="34" charset="0"/>
              </a:rPr>
              <a:t>Thank you for coming.</a:t>
            </a:r>
          </a:p>
        </p:txBody>
      </p:sp>
    </p:spTree>
    <p:extLst>
      <p:ext uri="{BB962C8B-B14F-4D97-AF65-F5344CB8AC3E}">
        <p14:creationId xmlns:p14="http://schemas.microsoft.com/office/powerpoint/2010/main" val="82628925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5943"/>
            <a:ext cx="9481457" cy="584775"/>
          </a:xfrm>
          <a:prstGeom prst="rect">
            <a:avLst/>
          </a:prstGeom>
          <a:noFill/>
        </p:spPr>
        <p:txBody>
          <a:bodyPr wrap="square" rtlCol="0">
            <a:spAutoFit/>
          </a:bodyPr>
          <a:lstStyle/>
          <a:p>
            <a:pPr algn="ctr"/>
            <a:r>
              <a:rPr lang="en-GB" sz="3200" b="1" dirty="0">
                <a:solidFill>
                  <a:schemeClr val="tx2"/>
                </a:solidFill>
              </a:rPr>
              <a:t>The Governing Body</a:t>
            </a:r>
          </a:p>
        </p:txBody>
      </p:sp>
      <p:sp>
        <p:nvSpPr>
          <p:cNvPr id="7" name="Rectangle 6"/>
          <p:cNvSpPr/>
          <p:nvPr/>
        </p:nvSpPr>
        <p:spPr>
          <a:xfrm>
            <a:off x="179462" y="1080194"/>
            <a:ext cx="10066225" cy="5016758"/>
          </a:xfrm>
          <a:prstGeom prst="rect">
            <a:avLst/>
          </a:prstGeom>
        </p:spPr>
        <p:txBody>
          <a:bodyPr wrap="square">
            <a:spAutoFit/>
          </a:bodyPr>
          <a:lstStyle/>
          <a:p>
            <a:pPr marL="285750" indent="-285750">
              <a:buFont typeface="Arial" panose="020B0604020202020204" pitchFamily="34" charset="0"/>
              <a:buChar char="•"/>
            </a:pPr>
            <a:r>
              <a:rPr lang="en-GB" sz="2000" dirty="0"/>
              <a:t>The Governing Body’s role is: </a:t>
            </a:r>
          </a:p>
          <a:p>
            <a:pPr marL="914400" lvl="1" indent="-457200">
              <a:buFont typeface="+mj-lt"/>
              <a:buAutoNum type="arabicPeriod"/>
            </a:pPr>
            <a:r>
              <a:rPr lang="en-GB" sz="2000" dirty="0"/>
              <a:t>To ensure clarity of vision, ethos and strategic direction. </a:t>
            </a:r>
          </a:p>
          <a:p>
            <a:pPr marL="914400" lvl="1" indent="-457200">
              <a:buFont typeface="+mj-lt"/>
              <a:buAutoNum type="arabicPeriod"/>
            </a:pPr>
            <a:r>
              <a:rPr lang="en-GB" sz="2000" dirty="0"/>
              <a:t>To hold the headteacher to account for the educational performance of the school and its pupils, and the performance management of staff. </a:t>
            </a:r>
          </a:p>
          <a:p>
            <a:pPr marL="914400" lvl="1" indent="-457200">
              <a:buFont typeface="+mj-lt"/>
              <a:buAutoNum type="arabicPeriod"/>
            </a:pPr>
            <a:r>
              <a:rPr lang="en-GB" sz="2000" dirty="0"/>
              <a:t>To oversee the financial performance of the school and make sure its money is well spent.</a:t>
            </a:r>
          </a:p>
          <a:p>
            <a:pPr marL="285750" indent="-285750">
              <a:buFont typeface="Arial" panose="020B0604020202020204" pitchFamily="34" charset="0"/>
              <a:buChar char="•"/>
            </a:pPr>
            <a:r>
              <a:rPr lang="en-GB" sz="2000" dirty="0"/>
              <a:t>Governing Body of 12 (parents/staff/wider community)</a:t>
            </a:r>
          </a:p>
          <a:p>
            <a:pPr marL="285750" indent="-285750">
              <a:buFont typeface="Arial" panose="020B0604020202020204" pitchFamily="34" charset="0"/>
              <a:buChar char="•"/>
            </a:pPr>
            <a:r>
              <a:rPr lang="en-GB" sz="2000" dirty="0"/>
              <a:t>Full Governing Body Meetings and Committees</a:t>
            </a:r>
          </a:p>
          <a:p>
            <a:pPr marL="285750" indent="-285750">
              <a:buFont typeface="Arial" panose="020B0604020202020204" pitchFamily="34" charset="0"/>
              <a:buChar char="•"/>
            </a:pPr>
            <a:r>
              <a:rPr lang="en-GB" sz="2000" dirty="0"/>
              <a:t>Link Governors</a:t>
            </a:r>
          </a:p>
          <a:p>
            <a:pPr marL="285750" indent="-285750">
              <a:buFont typeface="Arial" panose="020B0604020202020204" pitchFamily="34" charset="0"/>
              <a:buChar char="•"/>
            </a:pPr>
            <a:r>
              <a:rPr lang="en-GB" sz="2000" dirty="0"/>
              <a:t>Minutes of full Governing Body meetings are on the school website. </a:t>
            </a:r>
          </a:p>
          <a:p>
            <a:pPr marL="285750" indent="-285750">
              <a:buFont typeface="Arial" panose="020B0604020202020204" pitchFamily="34" charset="0"/>
              <a:buChar char="•"/>
            </a:pPr>
            <a:r>
              <a:rPr lang="en-GB" sz="2000" dirty="0"/>
              <a:t>Governor Mark</a:t>
            </a:r>
          </a:p>
          <a:p>
            <a:pPr marL="285750" indent="-285750">
              <a:buFont typeface="Arial" panose="020B0604020202020204" pitchFamily="34" charset="0"/>
              <a:buChar char="•"/>
            </a:pPr>
            <a:r>
              <a:rPr lang="en-GB" sz="2000" dirty="0"/>
              <a:t>NLG</a:t>
            </a:r>
          </a:p>
          <a:p>
            <a:pPr marL="285750" indent="-285750">
              <a:buFont typeface="Arial" panose="020B0604020202020204" pitchFamily="34" charset="0"/>
              <a:buChar char="•"/>
            </a:pPr>
            <a:r>
              <a:rPr lang="en-GB" sz="2000" dirty="0"/>
              <a:t>The Chair of Governors is </a:t>
            </a:r>
            <a:r>
              <a:rPr lang="en-GB" sz="2000" b="1" dirty="0"/>
              <a:t>Alina Harris </a:t>
            </a:r>
            <a:r>
              <a:rPr lang="en-GB" sz="2000" dirty="0"/>
              <a:t>and the Vice Chair is </a:t>
            </a:r>
            <a:r>
              <a:rPr lang="en-GB" sz="2000" b="1" dirty="0"/>
              <a:t>Simon Jarvis</a:t>
            </a:r>
          </a:p>
          <a:p>
            <a:pPr marL="285750" indent="-285750">
              <a:buFont typeface="Arial" panose="020B0604020202020204" pitchFamily="34" charset="0"/>
              <a:buChar char="•"/>
            </a:pPr>
            <a:r>
              <a:rPr lang="en-GB" sz="2000" dirty="0"/>
              <a:t>Website</a:t>
            </a:r>
            <a:endParaRPr lang="en-GB" sz="2000" b="1" dirty="0"/>
          </a:p>
          <a:p>
            <a:pPr marL="285750" indent="-285750">
              <a:buFont typeface="Arial" panose="020B0604020202020204" pitchFamily="34" charset="0"/>
              <a:buChar char="•"/>
            </a:pPr>
            <a:r>
              <a:rPr lang="en-GB" sz="2000" dirty="0"/>
              <a:t>You can contact the Governors by email at </a:t>
            </a:r>
            <a:r>
              <a:rPr lang="en-GB" sz="2000" b="1" dirty="0">
                <a:hlinkClick r:id="rId2"/>
              </a:rPr>
              <a:t>governors@handsworth.waltham.sch.uk</a:t>
            </a:r>
            <a:endParaRPr lang="en-GB" sz="2000" b="1" dirty="0"/>
          </a:p>
        </p:txBody>
      </p:sp>
    </p:spTree>
    <p:extLst>
      <p:ext uri="{BB962C8B-B14F-4D97-AF65-F5344CB8AC3E}">
        <p14:creationId xmlns:p14="http://schemas.microsoft.com/office/powerpoint/2010/main" val="569087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282" y="195943"/>
            <a:ext cx="9242175" cy="584775"/>
          </a:xfrm>
          <a:prstGeom prst="rect">
            <a:avLst/>
          </a:prstGeom>
          <a:noFill/>
        </p:spPr>
        <p:txBody>
          <a:bodyPr wrap="square" rtlCol="0">
            <a:spAutoFit/>
          </a:bodyPr>
          <a:lstStyle/>
          <a:p>
            <a:pPr algn="ctr"/>
            <a:r>
              <a:rPr lang="en-GB" sz="3200" b="1" dirty="0" smtClean="0">
                <a:solidFill>
                  <a:schemeClr val="tx2"/>
                </a:solidFill>
              </a:rPr>
              <a:t>Friends Of Handsworth</a:t>
            </a:r>
            <a:endParaRPr lang="en-GB" sz="3200" b="1" dirty="0">
              <a:solidFill>
                <a:schemeClr val="tx2"/>
              </a:solidFill>
            </a:endParaRPr>
          </a:p>
        </p:txBody>
      </p:sp>
      <p:sp>
        <p:nvSpPr>
          <p:cNvPr id="3" name="TextBox 2"/>
          <p:cNvSpPr txBox="1"/>
          <p:nvPr/>
        </p:nvSpPr>
        <p:spPr>
          <a:xfrm>
            <a:off x="205099" y="965675"/>
            <a:ext cx="9280733" cy="2862322"/>
          </a:xfrm>
          <a:prstGeom prst="rect">
            <a:avLst/>
          </a:prstGeom>
          <a:noFill/>
        </p:spPr>
        <p:txBody>
          <a:bodyPr wrap="square" rtlCol="0">
            <a:spAutoFit/>
          </a:bodyPr>
          <a:lstStyle/>
          <a:p>
            <a:pPr marL="285750" indent="-285750">
              <a:buFont typeface="Arial" panose="020B0604020202020204" pitchFamily="34" charset="0"/>
              <a:buChar char="•"/>
            </a:pPr>
            <a:r>
              <a:rPr lang="en-GB" sz="2000" b="1" dirty="0"/>
              <a:t>Friends of Handsworth </a:t>
            </a:r>
            <a:r>
              <a:rPr lang="en-GB" sz="2000" dirty="0"/>
              <a:t>is comprised of parents and carers who voluntarily organise events and fund-raising activities for the school.  Our purpose is to raise money to support projects that benefit the children of Handsworth Primary</a:t>
            </a:r>
            <a:r>
              <a:rPr lang="en-GB" sz="2000" dirty="0" smtClean="0"/>
              <a:t>.</a:t>
            </a:r>
          </a:p>
          <a:p>
            <a:pPr marL="285750" indent="-285750">
              <a:buFont typeface="Arial" panose="020B0604020202020204" pitchFamily="34" charset="0"/>
              <a:buChar char="•"/>
            </a:pPr>
            <a:r>
              <a:rPr lang="en-GB" sz="2000" dirty="0"/>
              <a:t>Some of the fund-raising events we run include Quiz Nights, the Christmas Market, a Pamper Evening and of course the School Fete. </a:t>
            </a:r>
            <a:endParaRPr lang="en-GB" sz="2000" dirty="0" smtClean="0"/>
          </a:p>
          <a:p>
            <a:pPr marL="285750" indent="-285750">
              <a:buFont typeface="Arial" panose="020B0604020202020204" pitchFamily="34" charset="0"/>
              <a:buChar char="•"/>
            </a:pPr>
            <a:r>
              <a:rPr lang="en-GB" sz="2000" dirty="0"/>
              <a:t>Contact us at </a:t>
            </a:r>
            <a:r>
              <a:rPr lang="en-GB" sz="2000" b="1" dirty="0"/>
              <a:t>foh@handsworthprimary.org.uk</a:t>
            </a:r>
            <a:r>
              <a:rPr lang="en-GB" sz="2000" dirty="0"/>
              <a:t> if you would like to offer your help with a FOH activity or even take the lead on organising a fundraising event!</a:t>
            </a:r>
          </a:p>
        </p:txBody>
      </p:sp>
    </p:spTree>
    <p:extLst>
      <p:ext uri="{BB962C8B-B14F-4D97-AF65-F5344CB8AC3E}">
        <p14:creationId xmlns:p14="http://schemas.microsoft.com/office/powerpoint/2010/main" val="607673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5943"/>
            <a:ext cx="9481457" cy="584775"/>
          </a:xfrm>
          <a:prstGeom prst="rect">
            <a:avLst/>
          </a:prstGeom>
          <a:noFill/>
        </p:spPr>
        <p:txBody>
          <a:bodyPr wrap="square" rtlCol="0">
            <a:spAutoFit/>
          </a:bodyPr>
          <a:lstStyle/>
          <a:p>
            <a:pPr algn="ctr"/>
            <a:r>
              <a:rPr lang="en-GB" sz="3200" b="1" dirty="0" smtClean="0">
                <a:solidFill>
                  <a:schemeClr val="tx2"/>
                </a:solidFill>
              </a:rPr>
              <a:t>Safeguarding</a:t>
            </a:r>
            <a:endParaRPr lang="en-GB" sz="3200" b="1" dirty="0">
              <a:solidFill>
                <a:schemeClr val="tx2"/>
              </a:solidFill>
            </a:endParaRPr>
          </a:p>
        </p:txBody>
      </p:sp>
      <p:sp>
        <p:nvSpPr>
          <p:cNvPr id="3" name="TextBox 2"/>
          <p:cNvSpPr txBox="1"/>
          <p:nvPr/>
        </p:nvSpPr>
        <p:spPr>
          <a:xfrm>
            <a:off x="0" y="783365"/>
            <a:ext cx="9764486" cy="2308324"/>
          </a:xfrm>
          <a:prstGeom prst="rect">
            <a:avLst/>
          </a:prstGeom>
          <a:noFill/>
        </p:spPr>
        <p:txBody>
          <a:bodyPr wrap="square" rtlCol="0">
            <a:spAutoFit/>
          </a:bodyPr>
          <a:lstStyle/>
          <a:p>
            <a:pPr marL="285750" indent="-285750">
              <a:buFont typeface="Arial" panose="020B0604020202020204" pitchFamily="34" charset="0"/>
              <a:buChar char="•"/>
            </a:pPr>
            <a:r>
              <a:rPr lang="en-GB" dirty="0"/>
              <a:t>Handsworth Primary School ensures that children learn in a safe, caring and enriching environment. </a:t>
            </a:r>
            <a:endParaRPr lang="en-GB" dirty="0" smtClean="0"/>
          </a:p>
          <a:p>
            <a:pPr marL="285750" indent="-285750">
              <a:buFont typeface="Arial" panose="020B0604020202020204" pitchFamily="34" charset="0"/>
              <a:buChar char="•"/>
            </a:pPr>
            <a:r>
              <a:rPr lang="en-GB" dirty="0"/>
              <a:t>The school complies with current guidance for Keeping Children Safe in Education, issued by the DFE in September 2018, and staff receive current safeguarding training annually. </a:t>
            </a:r>
            <a:endParaRPr lang="en-GB" dirty="0" smtClean="0"/>
          </a:p>
          <a:p>
            <a:pPr marL="285750" indent="-285750">
              <a:buFont typeface="Arial" panose="020B0604020202020204" pitchFamily="34" charset="0"/>
              <a:buChar char="•"/>
            </a:pPr>
            <a:r>
              <a:rPr lang="en-GB" dirty="0"/>
              <a:t>The school has a statutory responsibility to share concerns it might have about a child in need of protection with other agencies and in particular the police, Health and Social Care and Children’s Services. </a:t>
            </a:r>
          </a:p>
        </p:txBody>
      </p:sp>
      <p:graphicFrame>
        <p:nvGraphicFramePr>
          <p:cNvPr id="4" name="Table 3"/>
          <p:cNvGraphicFramePr>
            <a:graphicFrameLocks noGrp="1"/>
          </p:cNvGraphicFramePr>
          <p:nvPr>
            <p:extLst>
              <p:ext uri="{D42A27DB-BD31-4B8C-83A1-F6EECF244321}">
                <p14:modId xmlns:p14="http://schemas.microsoft.com/office/powerpoint/2010/main" val="1844123630"/>
              </p:ext>
            </p:extLst>
          </p:nvPr>
        </p:nvGraphicFramePr>
        <p:xfrm>
          <a:off x="461961" y="3530414"/>
          <a:ext cx="9302524" cy="1173988"/>
        </p:xfrm>
        <a:graphic>
          <a:graphicData uri="http://schemas.openxmlformats.org/drawingml/2006/table">
            <a:tbl>
              <a:tblPr firstRow="1" firstCol="1" bandRow="1"/>
              <a:tblGrid>
                <a:gridCol w="4651262">
                  <a:extLst>
                    <a:ext uri="{9D8B030D-6E8A-4147-A177-3AD203B41FA5}">
                      <a16:colId xmlns:a16="http://schemas.microsoft.com/office/drawing/2014/main" val="523550260"/>
                    </a:ext>
                  </a:extLst>
                </a:gridCol>
                <a:gridCol w="4651262">
                  <a:extLst>
                    <a:ext uri="{9D8B030D-6E8A-4147-A177-3AD203B41FA5}">
                      <a16:colId xmlns:a16="http://schemas.microsoft.com/office/drawing/2014/main" val="1396675761"/>
                    </a:ext>
                  </a:extLst>
                </a:gridCol>
              </a:tblGrid>
              <a:tr h="218063">
                <a:tc>
                  <a:txBody>
                    <a:bodyPr/>
                    <a:lstStyle/>
                    <a:p>
                      <a:pPr>
                        <a:lnSpc>
                          <a:spcPct val="107000"/>
                        </a:lnSpc>
                        <a:spcAft>
                          <a:spcPts val="0"/>
                        </a:spcAft>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Designated Safeguarding Lead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entury Gothic" panose="020B0502020202020204" pitchFamily="34" charset="0"/>
                          <a:ea typeface="Calibri" panose="020F0502020204030204" pitchFamily="34" charset="0"/>
                          <a:cs typeface="Times New Roman" panose="02020603050405020304" pitchFamily="18" charset="0"/>
                        </a:rPr>
                        <a:t>Mrs C Nairne, Head Teacher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1935711"/>
                  </a:ext>
                </a:extLst>
              </a:tr>
              <a:tr h="218063">
                <a:tc>
                  <a:txBody>
                    <a:bodyPr/>
                    <a:lstStyle/>
                    <a:p>
                      <a:pPr>
                        <a:lnSpc>
                          <a:spcPct val="107000"/>
                        </a:lnSpc>
                        <a:spcAft>
                          <a:spcPts val="0"/>
                        </a:spcAft>
                      </a:pPr>
                      <a:r>
                        <a:rPr lang="en-GB" sz="1800">
                          <a:effectLst/>
                          <a:latin typeface="Century Gothic" panose="020B0502020202020204" pitchFamily="34" charset="0"/>
                          <a:ea typeface="Calibri" panose="020F0502020204030204" pitchFamily="34" charset="0"/>
                          <a:cs typeface="Times New Roman" panose="02020603050405020304" pitchFamily="18" charset="0"/>
                        </a:rPr>
                        <a:t>Deputy Designated Safeguarding Lead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entury Gothic" panose="020B0502020202020204" pitchFamily="34" charset="0"/>
                          <a:ea typeface="Calibri" panose="020F0502020204030204" pitchFamily="34" charset="0"/>
                          <a:cs typeface="Times New Roman" panose="02020603050405020304" pitchFamily="18" charset="0"/>
                        </a:rPr>
                        <a:t>Ms A Addai, Deputy Head Teacher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0839308"/>
                  </a:ext>
                </a:extLst>
              </a:tr>
              <a:tr h="218063">
                <a:tc>
                  <a:txBody>
                    <a:bodyPr/>
                    <a:lstStyle/>
                    <a:p>
                      <a:pPr>
                        <a:lnSpc>
                          <a:spcPct val="107000"/>
                        </a:lnSpc>
                        <a:spcAft>
                          <a:spcPts val="0"/>
                        </a:spcAft>
                      </a:pPr>
                      <a:r>
                        <a:rPr lang="en-GB" sz="1800">
                          <a:effectLst/>
                          <a:latin typeface="Century Gothic" panose="020B0502020202020204" pitchFamily="34" charset="0"/>
                          <a:ea typeface="Calibri" panose="020F0502020204030204" pitchFamily="34" charset="0"/>
                          <a:cs typeface="Times New Roman" panose="02020603050405020304" pitchFamily="18" charset="0"/>
                        </a:rPr>
                        <a:t>Deputy Designated Safeguarding Lead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entury Gothic" panose="020B0502020202020204" pitchFamily="34" charset="0"/>
                          <a:ea typeface="Calibri" panose="020F0502020204030204" pitchFamily="34" charset="0"/>
                          <a:cs typeface="Times New Roman" panose="02020603050405020304" pitchFamily="18" charset="0"/>
                        </a:rPr>
                        <a:t>Ms A Struthers, Inclusion Lead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9497390"/>
                  </a:ext>
                </a:extLst>
              </a:tr>
              <a:tr h="218063">
                <a:tc>
                  <a:txBody>
                    <a:bodyPr/>
                    <a:lstStyle/>
                    <a:p>
                      <a:pPr>
                        <a:lnSpc>
                          <a:spcPct val="107000"/>
                        </a:lnSpc>
                        <a:spcAft>
                          <a:spcPts val="0"/>
                        </a:spcAft>
                      </a:pPr>
                      <a:r>
                        <a:rPr lang="en-GB" sz="1800">
                          <a:effectLst/>
                          <a:latin typeface="Century Gothic" panose="020B0502020202020204" pitchFamily="34" charset="0"/>
                          <a:ea typeface="Calibri" panose="020F0502020204030204" pitchFamily="34" charset="0"/>
                          <a:cs typeface="Times New Roman" panose="02020603050405020304" pitchFamily="18" charset="0"/>
                        </a:rPr>
                        <a:t>Safeguarding Link Governor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Alina Harris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9149288"/>
                  </a:ext>
                </a:extLst>
              </a:tr>
            </a:tbl>
          </a:graphicData>
        </a:graphic>
      </p:graphicFrame>
      <p:sp>
        <p:nvSpPr>
          <p:cNvPr id="5" name="Rectangle 1"/>
          <p:cNvSpPr>
            <a:spLocks noChangeArrowheads="1"/>
          </p:cNvSpPr>
          <p:nvPr/>
        </p:nvSpPr>
        <p:spPr bwMode="auto">
          <a:xfrm>
            <a:off x="349074" y="3075585"/>
            <a:ext cx="118429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Handsworth Primary School’s Safeguarding Team </a:t>
            </a:r>
            <a:endParaRPr kumimoji="0" lang="en-GB" altLang="en-US" sz="3200" b="1" i="0" u="none" strike="noStrike" cap="none" normalizeH="0" baseline="0" dirty="0" smtClean="0">
              <a:ln>
                <a:noFill/>
              </a:ln>
              <a:solidFill>
                <a:schemeClr val="accent1"/>
              </a:solidFill>
              <a:effectLst/>
              <a:latin typeface="Arial" panose="020B0604020202020204" pitchFamily="34" charset="0"/>
            </a:endParaRPr>
          </a:p>
        </p:txBody>
      </p:sp>
      <p:sp>
        <p:nvSpPr>
          <p:cNvPr id="6" name="Rectangle 5"/>
          <p:cNvSpPr/>
          <p:nvPr/>
        </p:nvSpPr>
        <p:spPr>
          <a:xfrm>
            <a:off x="349073" y="4783313"/>
            <a:ext cx="9415411" cy="2031325"/>
          </a:xfrm>
          <a:prstGeom prst="rect">
            <a:avLst/>
          </a:prstGeom>
        </p:spPr>
        <p:txBody>
          <a:bodyPr wrap="square">
            <a:spAutoFit/>
          </a:bodyPr>
          <a:lstStyle/>
          <a:p>
            <a:r>
              <a:rPr lang="en-GB" dirty="0"/>
              <a:t>Any concerns about pupils should </a:t>
            </a:r>
            <a:r>
              <a:rPr lang="en-GB" dirty="0" smtClean="0"/>
              <a:t>be reported </a:t>
            </a:r>
            <a:r>
              <a:rPr lang="en-GB" dirty="0"/>
              <a:t>immediately to one of these members of staff</a:t>
            </a:r>
            <a:r>
              <a:rPr lang="en-GB" dirty="0" smtClean="0"/>
              <a:t>.</a:t>
            </a:r>
          </a:p>
          <a:p>
            <a:endParaRPr lang="en-GB" dirty="0"/>
          </a:p>
          <a:p>
            <a:r>
              <a:rPr lang="en-GB" dirty="0"/>
              <a:t>Anyone can make a referral to the Multi-Agency Safeguarding Hub (MASH) if a child is at risk of significant harm.  Waltham Forest MASH can be contacted on 020 8496 2310 or via email at </a:t>
            </a:r>
            <a:r>
              <a:rPr lang="en-GB" b="1" dirty="0" smtClean="0">
                <a:solidFill>
                  <a:schemeClr val="accent1"/>
                </a:solidFill>
              </a:rPr>
              <a:t>MASHrequests@walthamforest.gov.uk</a:t>
            </a:r>
            <a:r>
              <a:rPr lang="en-GB" dirty="0" smtClean="0"/>
              <a:t> </a:t>
            </a:r>
            <a:r>
              <a:rPr lang="en-GB" dirty="0"/>
              <a:t>The police can be contacted in an emergency on 999.</a:t>
            </a:r>
          </a:p>
        </p:txBody>
      </p:sp>
    </p:spTree>
    <p:extLst>
      <p:ext uri="{BB962C8B-B14F-4D97-AF65-F5344CB8AC3E}">
        <p14:creationId xmlns:p14="http://schemas.microsoft.com/office/powerpoint/2010/main" val="2934874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15941" y="785637"/>
            <a:ext cx="4506482" cy="3847207"/>
          </a:xfrm>
          <a:prstGeom prst="rect">
            <a:avLst/>
          </a:prstGeom>
          <a:noFill/>
        </p:spPr>
        <p:txBody>
          <a:bodyPr wrap="square" rtlCol="0">
            <a:spAutoFit/>
          </a:bodyPr>
          <a:lstStyle/>
          <a:p>
            <a:r>
              <a:rPr lang="en-GB" sz="2000" dirty="0">
                <a:latin typeface="Century Gothic" panose="020B0502020202020204" pitchFamily="34" charset="0"/>
              </a:rPr>
              <a:t> </a:t>
            </a:r>
          </a:p>
          <a:p>
            <a:pPr algn="ctr"/>
            <a:r>
              <a:rPr lang="en-GB" sz="3200" b="1" dirty="0">
                <a:solidFill>
                  <a:schemeClr val="accent1"/>
                </a:solidFill>
                <a:latin typeface="Century Gothic" panose="020B0502020202020204" pitchFamily="34" charset="0"/>
              </a:rPr>
              <a:t>Teachers</a:t>
            </a:r>
          </a:p>
          <a:p>
            <a:pPr algn="ctr"/>
            <a:r>
              <a:rPr lang="en-GB" sz="3200" dirty="0" smtClean="0">
                <a:latin typeface="Century Gothic" panose="020B0502020202020204" pitchFamily="34" charset="0"/>
              </a:rPr>
              <a:t>Mrs </a:t>
            </a:r>
            <a:r>
              <a:rPr lang="en-GB" sz="3200" dirty="0" err="1" smtClean="0">
                <a:latin typeface="Century Gothic" panose="020B0502020202020204" pitchFamily="34" charset="0"/>
              </a:rPr>
              <a:t>Glanvill</a:t>
            </a:r>
            <a:endParaRPr lang="en-GB" sz="3200" dirty="0" smtClean="0">
              <a:latin typeface="Century Gothic" panose="020B0502020202020204" pitchFamily="34" charset="0"/>
            </a:endParaRPr>
          </a:p>
          <a:p>
            <a:pPr algn="ctr"/>
            <a:r>
              <a:rPr lang="en-GB" sz="3200" dirty="0" smtClean="0">
                <a:latin typeface="Century Gothic" panose="020B0502020202020204" pitchFamily="34" charset="0"/>
              </a:rPr>
              <a:t>Mr </a:t>
            </a:r>
            <a:r>
              <a:rPr lang="en-GB" sz="3200" dirty="0" err="1" smtClean="0">
                <a:latin typeface="Century Gothic" panose="020B0502020202020204" pitchFamily="34" charset="0"/>
              </a:rPr>
              <a:t>Mussell</a:t>
            </a:r>
            <a:endParaRPr lang="en-GB" sz="3200" dirty="0" smtClean="0">
              <a:latin typeface="Century Gothic" panose="020B0502020202020204" pitchFamily="34" charset="0"/>
            </a:endParaRPr>
          </a:p>
          <a:p>
            <a:pPr algn="ctr"/>
            <a:endParaRPr lang="en-GB" sz="3200" dirty="0">
              <a:latin typeface="Century Gothic" panose="020B0502020202020204" pitchFamily="34" charset="0"/>
            </a:endParaRPr>
          </a:p>
          <a:p>
            <a:pPr algn="ctr"/>
            <a:r>
              <a:rPr lang="en-GB" sz="3200" b="1" dirty="0" smtClean="0">
                <a:solidFill>
                  <a:schemeClr val="accent1"/>
                </a:solidFill>
                <a:latin typeface="Century Gothic" panose="020B0502020202020204" pitchFamily="34" charset="0"/>
              </a:rPr>
              <a:t>LSAs</a:t>
            </a:r>
            <a:endParaRPr lang="en-GB" sz="3200" b="1" dirty="0">
              <a:solidFill>
                <a:schemeClr val="accent1"/>
              </a:solidFill>
              <a:latin typeface="Century Gothic" panose="020B0502020202020204" pitchFamily="34" charset="0"/>
            </a:endParaRPr>
          </a:p>
          <a:p>
            <a:pPr algn="ctr"/>
            <a:r>
              <a:rPr lang="en-GB" sz="3200" dirty="0" smtClean="0">
                <a:latin typeface="Century Gothic" panose="020B0502020202020204" pitchFamily="34" charset="0"/>
              </a:rPr>
              <a:t>Mrs McDermott</a:t>
            </a:r>
          </a:p>
          <a:p>
            <a:pPr algn="ctr"/>
            <a:r>
              <a:rPr lang="en-GB" sz="3200" dirty="0" smtClean="0">
                <a:latin typeface="Century Gothic" panose="020B0502020202020204" pitchFamily="34" charset="0"/>
              </a:rPr>
              <a:t>Mrs </a:t>
            </a:r>
            <a:r>
              <a:rPr lang="en-GB" sz="3200" dirty="0" err="1" smtClean="0">
                <a:latin typeface="Century Gothic" panose="020B0502020202020204" pitchFamily="34" charset="0"/>
              </a:rPr>
              <a:t>Gobey</a:t>
            </a:r>
            <a:endParaRPr lang="en-GB" sz="3200" dirty="0" smtClean="0">
              <a:latin typeface="Century Gothic" panose="020B0502020202020204" pitchFamily="34" charset="0"/>
            </a:endParaRPr>
          </a:p>
        </p:txBody>
      </p:sp>
      <p:sp>
        <p:nvSpPr>
          <p:cNvPr id="2" name="Rectangle 1"/>
          <p:cNvSpPr/>
          <p:nvPr/>
        </p:nvSpPr>
        <p:spPr>
          <a:xfrm>
            <a:off x="1625120" y="78859"/>
            <a:ext cx="7288125" cy="523220"/>
          </a:xfrm>
          <a:prstGeom prst="rect">
            <a:avLst/>
          </a:prstGeom>
        </p:spPr>
        <p:txBody>
          <a:bodyPr wrap="square">
            <a:spAutoFit/>
          </a:bodyPr>
          <a:lstStyle/>
          <a:p>
            <a:pPr algn="ctr"/>
            <a:r>
              <a:rPr lang="en-GB" sz="2800" b="1" dirty="0">
                <a:solidFill>
                  <a:schemeClr val="tx2"/>
                </a:solidFill>
                <a:latin typeface="Century Gothic" panose="020B0502020202020204" pitchFamily="34" charset="0"/>
              </a:rPr>
              <a:t>Staff</a:t>
            </a:r>
          </a:p>
        </p:txBody>
      </p:sp>
    </p:spTree>
    <p:extLst>
      <p:ext uri="{BB962C8B-B14F-4D97-AF65-F5344CB8AC3E}">
        <p14:creationId xmlns:p14="http://schemas.microsoft.com/office/powerpoint/2010/main" val="127400989"/>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537" y="273741"/>
            <a:ext cx="9343310" cy="6370975"/>
          </a:xfrm>
          <a:prstGeom prst="rect">
            <a:avLst/>
          </a:prstGeom>
          <a:noFill/>
        </p:spPr>
        <p:txBody>
          <a:bodyPr wrap="square" rtlCol="0">
            <a:spAutoFit/>
          </a:bodyPr>
          <a:lstStyle/>
          <a:p>
            <a:pPr algn="ctr"/>
            <a:r>
              <a:rPr lang="en-GB" sz="2800" b="1" dirty="0">
                <a:solidFill>
                  <a:schemeClr val="tx2"/>
                </a:solidFill>
                <a:latin typeface="Century Gothic" panose="020B0502020202020204" pitchFamily="34" charset="0"/>
              </a:rPr>
              <a:t>Yearly Curriculum Overview</a:t>
            </a:r>
          </a:p>
          <a:p>
            <a:endParaRPr lang="en-GB" sz="2000" dirty="0">
              <a:solidFill>
                <a:srgbClr val="FF0000"/>
              </a:solidFill>
              <a:latin typeface="Century Gothic" panose="020B0502020202020204" pitchFamily="34" charset="0"/>
            </a:endParaRPr>
          </a:p>
          <a:p>
            <a:r>
              <a:rPr lang="en-GB" sz="2000" b="1" dirty="0">
                <a:solidFill>
                  <a:schemeClr val="accent1"/>
                </a:solidFill>
                <a:latin typeface="Century Gothic" panose="020B0502020202020204" pitchFamily="34" charset="0"/>
              </a:rPr>
              <a:t>Autumn Term</a:t>
            </a:r>
          </a:p>
          <a:p>
            <a:r>
              <a:rPr lang="en-GB" sz="2000" dirty="0">
                <a:latin typeface="Century Gothic" panose="020B0502020202020204" pitchFamily="34" charset="0"/>
              </a:rPr>
              <a:t> </a:t>
            </a:r>
          </a:p>
          <a:p>
            <a:r>
              <a:rPr lang="en-GB" sz="2000" dirty="0">
                <a:latin typeface="Century Gothic" panose="020B0502020202020204" pitchFamily="34" charset="0"/>
              </a:rPr>
              <a:t>This term, we will be focusing on the </a:t>
            </a:r>
            <a:r>
              <a:rPr lang="en-GB" sz="2000" b="1" dirty="0">
                <a:latin typeface="Century Gothic" panose="020B0502020202020204" pitchFamily="34" charset="0"/>
              </a:rPr>
              <a:t>Ancient Greeks </a:t>
            </a:r>
            <a:r>
              <a:rPr lang="en-GB" sz="2000" dirty="0">
                <a:latin typeface="Century Gothic" panose="020B0502020202020204" pitchFamily="34" charset="0"/>
              </a:rPr>
              <a:t>across the curriculum. This includes our Ancient Greek Day at the end of October, where everyone dresses up! We will also study </a:t>
            </a:r>
            <a:r>
              <a:rPr lang="en-GB" sz="2000" b="1" dirty="0">
                <a:latin typeface="Century Gothic" panose="020B0502020202020204" pitchFamily="34" charset="0"/>
              </a:rPr>
              <a:t>South America </a:t>
            </a:r>
            <a:r>
              <a:rPr lang="en-GB" sz="2000" dirty="0">
                <a:latin typeface="Century Gothic" panose="020B0502020202020204" pitchFamily="34" charset="0"/>
              </a:rPr>
              <a:t>and begin our year of performances by writing and sharing our </a:t>
            </a:r>
            <a:r>
              <a:rPr lang="en-GB" sz="2000" b="1" dirty="0">
                <a:latin typeface="Century Gothic" panose="020B0502020202020204" pitchFamily="34" charset="0"/>
              </a:rPr>
              <a:t>Slam Poetry</a:t>
            </a:r>
            <a:r>
              <a:rPr lang="en-GB" sz="2000" dirty="0">
                <a:latin typeface="Century Gothic" panose="020B0502020202020204" pitchFamily="34" charset="0"/>
              </a:rPr>
              <a:t>.</a:t>
            </a:r>
          </a:p>
          <a:p>
            <a:r>
              <a:rPr lang="en-GB" sz="2000" dirty="0">
                <a:latin typeface="Century Gothic" panose="020B0502020202020204" pitchFamily="34" charset="0"/>
              </a:rPr>
              <a:t> </a:t>
            </a:r>
          </a:p>
          <a:p>
            <a:r>
              <a:rPr lang="en-GB" sz="2000" b="1" dirty="0">
                <a:solidFill>
                  <a:schemeClr val="accent1"/>
                </a:solidFill>
                <a:latin typeface="Century Gothic" panose="020B0502020202020204" pitchFamily="34" charset="0"/>
              </a:rPr>
              <a:t>Spring Term</a:t>
            </a:r>
          </a:p>
          <a:p>
            <a:r>
              <a:rPr lang="en-GB" sz="2000" dirty="0">
                <a:latin typeface="Century Gothic" panose="020B0502020202020204" pitchFamily="34" charset="0"/>
              </a:rPr>
              <a:t> </a:t>
            </a:r>
          </a:p>
          <a:p>
            <a:r>
              <a:rPr lang="en-GB" sz="2000" dirty="0">
                <a:latin typeface="Century Gothic" panose="020B0502020202020204" pitchFamily="34" charset="0"/>
              </a:rPr>
              <a:t>As well as preparation for the </a:t>
            </a:r>
            <a:r>
              <a:rPr lang="en-GB" sz="2000" b="1" dirty="0">
                <a:latin typeface="Century Gothic" panose="020B0502020202020204" pitchFamily="34" charset="0"/>
              </a:rPr>
              <a:t>SATS</a:t>
            </a:r>
            <a:r>
              <a:rPr lang="en-GB" sz="2000" dirty="0">
                <a:latin typeface="Century Gothic" panose="020B0502020202020204" pitchFamily="34" charset="0"/>
              </a:rPr>
              <a:t>, we will be welcoming Anthony Glenn once again for </a:t>
            </a:r>
            <a:r>
              <a:rPr lang="en-GB" sz="2000" b="1" dirty="0">
                <a:latin typeface="Century Gothic" panose="020B0502020202020204" pitchFamily="34" charset="0"/>
              </a:rPr>
              <a:t>Shaking up </a:t>
            </a:r>
            <a:r>
              <a:rPr lang="en-GB" sz="2000" b="1" dirty="0" smtClean="0">
                <a:latin typeface="Century Gothic" panose="020B0502020202020204" pitchFamily="34" charset="0"/>
              </a:rPr>
              <a:t>Shakespeare</a:t>
            </a:r>
            <a:r>
              <a:rPr lang="en-GB" sz="2000" dirty="0" smtClean="0">
                <a:latin typeface="Century Gothic" panose="020B0502020202020204" pitchFamily="34" charset="0"/>
              </a:rPr>
              <a:t> and </a:t>
            </a:r>
            <a:r>
              <a:rPr lang="en-GB" sz="2000" dirty="0">
                <a:latin typeface="Century Gothic" panose="020B0502020202020204" pitchFamily="34" charset="0"/>
              </a:rPr>
              <a:t>creating adverts in </a:t>
            </a:r>
            <a:r>
              <a:rPr lang="en-GB" sz="2000" b="1" dirty="0">
                <a:latin typeface="Century Gothic" panose="020B0502020202020204" pitchFamily="34" charset="0"/>
              </a:rPr>
              <a:t>Computing</a:t>
            </a:r>
            <a:r>
              <a:rPr lang="en-GB" sz="2000" dirty="0">
                <a:latin typeface="Century Gothic" panose="020B0502020202020204" pitchFamily="34" charset="0"/>
              </a:rPr>
              <a:t>.</a:t>
            </a:r>
          </a:p>
          <a:p>
            <a:endParaRPr lang="en-GB" sz="2000" dirty="0">
              <a:latin typeface="Century Gothic" panose="020B0502020202020204" pitchFamily="34" charset="0"/>
            </a:endParaRPr>
          </a:p>
          <a:p>
            <a:r>
              <a:rPr lang="en-GB" sz="2000" b="1" dirty="0">
                <a:solidFill>
                  <a:schemeClr val="accent1"/>
                </a:solidFill>
                <a:latin typeface="Century Gothic" panose="020B0502020202020204" pitchFamily="34" charset="0"/>
              </a:rPr>
              <a:t>Summer Term</a:t>
            </a:r>
          </a:p>
          <a:p>
            <a:r>
              <a:rPr lang="en-GB" sz="2000" dirty="0">
                <a:latin typeface="Century Gothic" panose="020B0502020202020204" pitchFamily="34" charset="0"/>
              </a:rPr>
              <a:t> </a:t>
            </a:r>
          </a:p>
          <a:p>
            <a:r>
              <a:rPr lang="en-GB" sz="2000" dirty="0">
                <a:latin typeface="Century Gothic" panose="020B0502020202020204" pitchFamily="34" charset="0"/>
              </a:rPr>
              <a:t>So much happens in the Summer in Year 6; </a:t>
            </a:r>
            <a:r>
              <a:rPr lang="en-GB" sz="2000" dirty="0" smtClean="0">
                <a:latin typeface="Century Gothic" panose="020B0502020202020204" pitchFamily="34" charset="0"/>
              </a:rPr>
              <a:t>we will be </a:t>
            </a:r>
            <a:r>
              <a:rPr lang="en-GB" sz="2000" dirty="0" smtClean="0">
                <a:latin typeface="Century Gothic" panose="020B0502020202020204" pitchFamily="34" charset="0"/>
              </a:rPr>
              <a:t>going </a:t>
            </a:r>
            <a:r>
              <a:rPr lang="en-GB" sz="2000" dirty="0">
                <a:latin typeface="Century Gothic" panose="020B0502020202020204" pitchFamily="34" charset="0"/>
              </a:rPr>
              <a:t>on our residential to </a:t>
            </a:r>
            <a:r>
              <a:rPr lang="en-GB" sz="2000" b="1" dirty="0" err="1" smtClean="0">
                <a:latin typeface="Century Gothic" panose="020B0502020202020204" pitchFamily="34" charset="0"/>
              </a:rPr>
              <a:t>Stubbers</a:t>
            </a:r>
            <a:r>
              <a:rPr lang="en-GB" sz="2000" b="1" dirty="0" smtClean="0">
                <a:latin typeface="Century Gothic" panose="020B0502020202020204" pitchFamily="34" charset="0"/>
              </a:rPr>
              <a:t>, </a:t>
            </a:r>
            <a:r>
              <a:rPr lang="en-GB" sz="2000" dirty="0" smtClean="0">
                <a:latin typeface="Century Gothic" panose="020B0502020202020204" pitchFamily="34" charset="0"/>
              </a:rPr>
              <a:t>completing </a:t>
            </a:r>
            <a:r>
              <a:rPr lang="en-GB" sz="2000" b="1" dirty="0" smtClean="0">
                <a:latin typeface="Century Gothic" panose="020B0502020202020204" pitchFamily="34" charset="0"/>
              </a:rPr>
              <a:t>SATS</a:t>
            </a:r>
            <a:r>
              <a:rPr lang="en-GB" sz="2000" dirty="0">
                <a:latin typeface="Century Gothic" panose="020B0502020202020204" pitchFamily="34" charset="0"/>
              </a:rPr>
              <a:t>, First Aid and Refugee Awareness </a:t>
            </a:r>
            <a:r>
              <a:rPr lang="en-GB" sz="2000" b="1" dirty="0">
                <a:latin typeface="Century Gothic" panose="020B0502020202020204" pitchFamily="34" charset="0"/>
              </a:rPr>
              <a:t>training</a:t>
            </a:r>
            <a:r>
              <a:rPr lang="en-GB" sz="2000" dirty="0">
                <a:latin typeface="Century Gothic" panose="020B0502020202020204" pitchFamily="34" charset="0"/>
              </a:rPr>
              <a:t>, </a:t>
            </a:r>
            <a:r>
              <a:rPr lang="en-GB" sz="2000" b="1" dirty="0">
                <a:latin typeface="Century Gothic" panose="020B0502020202020204" pitchFamily="34" charset="0"/>
              </a:rPr>
              <a:t>transition</a:t>
            </a:r>
            <a:r>
              <a:rPr lang="en-GB" sz="2000" dirty="0">
                <a:latin typeface="Century Gothic" panose="020B0502020202020204" pitchFamily="34" charset="0"/>
              </a:rPr>
              <a:t> meetings, </a:t>
            </a:r>
            <a:r>
              <a:rPr lang="en-GB" sz="2000" dirty="0" smtClean="0">
                <a:latin typeface="Century Gothic" panose="020B0502020202020204" pitchFamily="34" charset="0"/>
              </a:rPr>
              <a:t>the </a:t>
            </a:r>
            <a:r>
              <a:rPr lang="en-GB" sz="2000" dirty="0">
                <a:latin typeface="Century Gothic" panose="020B0502020202020204" pitchFamily="34" charset="0"/>
              </a:rPr>
              <a:t>Year 6 </a:t>
            </a:r>
            <a:r>
              <a:rPr lang="en-GB" sz="2000" b="1" dirty="0">
                <a:latin typeface="Century Gothic" panose="020B0502020202020204" pitchFamily="34" charset="0"/>
              </a:rPr>
              <a:t>leavers’ play </a:t>
            </a:r>
            <a:r>
              <a:rPr lang="en-GB" sz="2000" dirty="0">
                <a:latin typeface="Century Gothic" panose="020B0502020202020204" pitchFamily="34" charset="0"/>
              </a:rPr>
              <a:t>and </a:t>
            </a:r>
            <a:r>
              <a:rPr lang="en-GB" sz="2000" b="1" dirty="0">
                <a:latin typeface="Century Gothic" panose="020B0502020202020204" pitchFamily="34" charset="0"/>
              </a:rPr>
              <a:t>graduation</a:t>
            </a:r>
            <a:r>
              <a:rPr lang="en-GB" sz="2000" dirty="0">
                <a:latin typeface="Century Gothic" panose="020B0502020202020204" pitchFamily="34" charset="0"/>
              </a:rPr>
              <a:t>! </a:t>
            </a:r>
            <a:endParaRPr lang="en-GB" sz="2000" dirty="0">
              <a:latin typeface="Century Gothic" panose="020B0502020202020204" pitchFamily="34" charset="0"/>
            </a:endParaRPr>
          </a:p>
        </p:txBody>
      </p:sp>
    </p:spTree>
    <p:extLst>
      <p:ext uri="{BB962C8B-B14F-4D97-AF65-F5344CB8AC3E}">
        <p14:creationId xmlns:p14="http://schemas.microsoft.com/office/powerpoint/2010/main" val="979556006"/>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7290" y="282286"/>
            <a:ext cx="9015813" cy="1754326"/>
          </a:xfrm>
          <a:prstGeom prst="rect">
            <a:avLst/>
          </a:prstGeom>
          <a:noFill/>
        </p:spPr>
        <p:txBody>
          <a:bodyPr wrap="square" rtlCol="0">
            <a:spAutoFit/>
          </a:bodyPr>
          <a:lstStyle/>
          <a:p>
            <a:pPr algn="ctr"/>
            <a:r>
              <a:rPr lang="en-GB" sz="2800" b="1" dirty="0">
                <a:solidFill>
                  <a:schemeClr val="tx2"/>
                </a:solidFill>
                <a:latin typeface="Century Gothic" panose="020B0502020202020204" pitchFamily="34" charset="0"/>
              </a:rPr>
              <a:t>This Term:</a:t>
            </a:r>
            <a:r>
              <a:rPr lang="en-GB" sz="2000" dirty="0">
                <a:latin typeface="Century Gothic" panose="020B0502020202020204" pitchFamily="34" charset="0"/>
              </a:rPr>
              <a:t> </a:t>
            </a:r>
          </a:p>
          <a:p>
            <a:endParaRPr lang="en-GB" sz="2000" dirty="0">
              <a:latin typeface="Century Gothic" panose="020B0502020202020204" pitchFamily="34" charset="0"/>
            </a:endParaRPr>
          </a:p>
          <a:p>
            <a:r>
              <a:rPr lang="en-GB" sz="2000" b="1" baseline="30000" dirty="0">
                <a:latin typeface="Century Gothic" panose="020B0502020202020204" pitchFamily="34" charset="0"/>
              </a:rPr>
              <a:t> </a:t>
            </a:r>
            <a:endParaRPr lang="en-GB" sz="2000" dirty="0">
              <a:latin typeface="Century Gothic" panose="020B0502020202020204" pitchFamily="34" charset="0"/>
            </a:endParaRPr>
          </a:p>
          <a:p>
            <a:r>
              <a:rPr lang="en-GB" sz="2000" dirty="0">
                <a:latin typeface="Century Gothic" panose="020B0502020202020204" pitchFamily="34" charset="0"/>
              </a:rPr>
              <a:t/>
            </a:r>
            <a:br>
              <a:rPr lang="en-GB" sz="2000" dirty="0">
                <a:latin typeface="Century Gothic" panose="020B0502020202020204" pitchFamily="34" charset="0"/>
              </a:rPr>
            </a:br>
            <a:endParaRPr lang="en-GB" sz="2000" dirty="0">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243" y="786960"/>
            <a:ext cx="6316294" cy="6071040"/>
          </a:xfrm>
          <a:prstGeom prst="rect">
            <a:avLst/>
          </a:prstGeom>
        </p:spPr>
      </p:pic>
    </p:spTree>
    <p:extLst>
      <p:ext uri="{BB962C8B-B14F-4D97-AF65-F5344CB8AC3E}">
        <p14:creationId xmlns:p14="http://schemas.microsoft.com/office/powerpoint/2010/main" val="2695948591"/>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740" y="329796"/>
            <a:ext cx="9485832" cy="6124754"/>
          </a:xfrm>
          <a:prstGeom prst="rect">
            <a:avLst/>
          </a:prstGeom>
          <a:noFill/>
        </p:spPr>
        <p:txBody>
          <a:bodyPr wrap="square" rtlCol="0">
            <a:spAutoFit/>
          </a:bodyPr>
          <a:lstStyle/>
          <a:p>
            <a:pPr algn="ctr"/>
            <a:r>
              <a:rPr lang="en-GB" sz="2800" b="1" dirty="0">
                <a:solidFill>
                  <a:schemeClr val="tx2"/>
                </a:solidFill>
                <a:latin typeface="Century Gothic" panose="020B0502020202020204" pitchFamily="34" charset="0"/>
              </a:rPr>
              <a:t>Daily Routines</a:t>
            </a:r>
          </a:p>
          <a:p>
            <a:endParaRPr lang="en-GB" sz="2800" dirty="0">
              <a:latin typeface="Century Gothic" panose="020B0502020202020204" pitchFamily="34" charset="0"/>
            </a:endParaRPr>
          </a:p>
          <a:p>
            <a:r>
              <a:rPr lang="en-GB" sz="2800" b="1" dirty="0">
                <a:solidFill>
                  <a:schemeClr val="accent1"/>
                </a:solidFill>
                <a:latin typeface="Century Gothic" panose="020B0502020202020204" pitchFamily="34" charset="0"/>
              </a:rPr>
              <a:t>Beginning of the day</a:t>
            </a:r>
          </a:p>
          <a:p>
            <a:endParaRPr lang="en-GB" sz="2800" dirty="0">
              <a:latin typeface="Century Gothic" panose="020B0502020202020204" pitchFamily="34" charset="0"/>
            </a:endParaRPr>
          </a:p>
          <a:p>
            <a:r>
              <a:rPr lang="en-GB" sz="2800" dirty="0">
                <a:latin typeface="Century Gothic" panose="020B0502020202020204" pitchFamily="34" charset="0"/>
              </a:rPr>
              <a:t>The gates open at 8.35am and the children can begin lining up outside their classrooms from 8:45am. </a:t>
            </a:r>
          </a:p>
          <a:p>
            <a:endParaRPr lang="en-GB" sz="2800" dirty="0">
              <a:latin typeface="Century Gothic" panose="020B0502020202020204" pitchFamily="34" charset="0"/>
            </a:endParaRPr>
          </a:p>
          <a:p>
            <a:r>
              <a:rPr lang="en-GB" sz="2800" i="1" dirty="0">
                <a:latin typeface="Century Gothic" panose="020B0502020202020204" pitchFamily="34" charset="0"/>
              </a:rPr>
              <a:t>Please note that children are not allowed on the play equipment or to play ball games before or after school.</a:t>
            </a:r>
          </a:p>
          <a:p>
            <a:endParaRPr lang="en-GB" sz="2800" dirty="0">
              <a:latin typeface="Century Gothic" panose="020B0502020202020204" pitchFamily="34" charset="0"/>
            </a:endParaRPr>
          </a:p>
          <a:p>
            <a:r>
              <a:rPr lang="en-GB" sz="2800" dirty="0">
                <a:latin typeface="Century Gothic" panose="020B0502020202020204" pitchFamily="34" charset="0"/>
              </a:rPr>
              <a:t>The gates close at 8.50am. If your child arrives after this time you will need to sign them in at the school office. </a:t>
            </a:r>
          </a:p>
        </p:txBody>
      </p:sp>
    </p:spTree>
    <p:extLst>
      <p:ext uri="{BB962C8B-B14F-4D97-AF65-F5344CB8AC3E}">
        <p14:creationId xmlns:p14="http://schemas.microsoft.com/office/powerpoint/2010/main" val="476545067"/>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Facet">
  <a:themeElements>
    <a:clrScheme name="Handsworth">
      <a:dk1>
        <a:sysClr val="windowText" lastClr="000000"/>
      </a:dk1>
      <a:lt1>
        <a:sysClr val="window" lastClr="FFFFFF"/>
      </a:lt1>
      <a:dk2>
        <a:srgbClr val="54585A"/>
      </a:dk2>
      <a:lt2>
        <a:srgbClr val="FFFFFF"/>
      </a:lt2>
      <a:accent1>
        <a:srgbClr val="007B5F"/>
      </a:accent1>
      <a:accent2>
        <a:srgbClr val="FF8200"/>
      </a:accent2>
      <a:accent3>
        <a:srgbClr val="D0DEBB"/>
      </a:accent3>
      <a:accent4>
        <a:srgbClr val="FDBE87"/>
      </a:accent4>
      <a:accent5>
        <a:srgbClr val="FFFFFF"/>
      </a:accent5>
      <a:accent6>
        <a:srgbClr val="000000"/>
      </a:accent6>
      <a:hlink>
        <a:srgbClr val="007B5F"/>
      </a:hlink>
      <a:folHlink>
        <a:srgbClr val="FF8200"/>
      </a:folHlink>
    </a:clrScheme>
    <a:fontScheme name="Handsworth">
      <a:majorFont>
        <a:latin typeface="Century Gothic"/>
        <a:ea typeface=""/>
        <a:cs typeface=""/>
      </a:majorFont>
      <a:minorFont>
        <a:latin typeface="Century Gothic"/>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4F19313DD317478EA751192BDCE443" ma:contentTypeVersion="8" ma:contentTypeDescription="Create a new document." ma:contentTypeScope="" ma:versionID="c2649d1e49adb3ec0d53fdc99b56412f">
  <xsd:schema xmlns:xsd="http://www.w3.org/2001/XMLSchema" xmlns:xs="http://www.w3.org/2001/XMLSchema" xmlns:p="http://schemas.microsoft.com/office/2006/metadata/properties" xmlns:ns2="3f9cf261-600b-4cdf-af6a-5892e6e7748a" xmlns:ns3="55187816-5c6e-42fc-b8f0-ac816606385e" targetNamespace="http://schemas.microsoft.com/office/2006/metadata/properties" ma:root="true" ma:fieldsID="e8fda0ccee8fca9d6751847e5601c042" ns2:_="" ns3:_="">
    <xsd:import namespace="3f9cf261-600b-4cdf-af6a-5892e6e7748a"/>
    <xsd:import namespace="55187816-5c6e-42fc-b8f0-ac816606385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9cf261-600b-4cdf-af6a-5892e6e774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87816-5c6e-42fc-b8f0-ac816606385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63F6CB-4AA5-4D4B-B62F-FC34379C6A0A}">
  <ds:schemaRefs>
    <ds:schemaRef ds:uri="http://purl.org/dc/dcmitype/"/>
    <ds:schemaRef ds:uri="3f9cf261-600b-4cdf-af6a-5892e6e7748a"/>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55187816-5c6e-42fc-b8f0-ac816606385e"/>
    <ds:schemaRef ds:uri="http://www.w3.org/XML/1998/namespace"/>
  </ds:schemaRefs>
</ds:datastoreItem>
</file>

<file path=customXml/itemProps2.xml><?xml version="1.0" encoding="utf-8"?>
<ds:datastoreItem xmlns:ds="http://schemas.openxmlformats.org/officeDocument/2006/customXml" ds:itemID="{27597AC3-CA8A-4780-9E4B-4F3A627A2623}">
  <ds:schemaRefs>
    <ds:schemaRef ds:uri="http://schemas.microsoft.com/sharepoint/v3/contenttype/forms"/>
  </ds:schemaRefs>
</ds:datastoreItem>
</file>

<file path=customXml/itemProps3.xml><?xml version="1.0" encoding="utf-8"?>
<ds:datastoreItem xmlns:ds="http://schemas.openxmlformats.org/officeDocument/2006/customXml" ds:itemID="{824B7493-01E1-4044-AA72-53CCF1BD7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9cf261-600b-4cdf-af6a-5892e6e7748a"/>
    <ds:schemaRef ds:uri="55187816-5c6e-42fc-b8f0-ac81660638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4161</TotalTime>
  <Words>1235</Words>
  <Application>Microsoft Office PowerPoint</Application>
  <PresentationFormat>Widescreen</PresentationFormat>
  <Paragraphs>193</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Century Gothic</vt:lpstr>
      <vt:lpstr>Helvetica Neue</vt:lpstr>
      <vt:lpstr>Times New Roman</vt:lpstr>
      <vt:lpstr>Wingdings 3</vt:lpstr>
      <vt:lpstr>Facet</vt:lpstr>
      <vt:lpstr>WELCOME TO  YEAR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Welcome Meeting</dc:title>
  <dc:creator>Afua Addai-Diawuo</dc:creator>
  <cp:lastModifiedBy>Jonaki Sarkar-Glanvill</cp:lastModifiedBy>
  <cp:revision>93</cp:revision>
  <cp:lastPrinted>2018-09-06T11:14:37Z</cp:lastPrinted>
  <dcterms:created xsi:type="dcterms:W3CDTF">2013-09-09T22:16:31Z</dcterms:created>
  <dcterms:modified xsi:type="dcterms:W3CDTF">2019-09-06T07:06:25Z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0x010100AC4F19313DD317478EA751192BDCE443</vt:lpwstr>
  </property>
</Properties>
</file>