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6" r:id="rId6"/>
    <p:sldId id="267" r:id="rId7"/>
    <p:sldId id="263" r:id="rId8"/>
    <p:sldId id="268" r:id="rId9"/>
    <p:sldId id="269" r:id="rId10"/>
    <p:sldId id="27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65" d="100"/>
          <a:sy n="65" d="100"/>
        </p:scale>
        <p:origin x="13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287750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396843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427559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8452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245765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38327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64025B-38C3-419C-A41A-770253BDD14D}"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3081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64025B-38C3-419C-A41A-770253BDD14D}"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0549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025B-38C3-419C-A41A-770253BDD14D}"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654297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323477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2811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025B-38C3-419C-A41A-770253BDD14D}" type="datetimeFigureOut">
              <a:rPr lang="en-GB" smtClean="0"/>
              <a:t>24/09/2020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CF291-10FF-44F4-81B3-2451CCCA93CF}" type="slidenum">
              <a:rPr lang="en-GB" smtClean="0"/>
              <a:t>‹#›</a:t>
            </a:fld>
            <a:endParaRPr lang="en-GB"/>
          </a:p>
        </p:txBody>
      </p:sp>
    </p:spTree>
    <p:extLst>
      <p:ext uri="{BB962C8B-B14F-4D97-AF65-F5344CB8AC3E}">
        <p14:creationId xmlns:p14="http://schemas.microsoft.com/office/powerpoint/2010/main" val="181302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uk/bitesize/articles/zqpx8h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smtClean="0">
                <a:latin typeface="Arial" panose="020B0604020202020204" pitchFamily="34" charset="0"/>
                <a:cs typeface="Arial" panose="020B0604020202020204" pitchFamily="34" charset="0"/>
              </a:rPr>
              <a:t>Week 2 Day 3</a:t>
            </a:r>
            <a:r>
              <a:rPr lang="en-GB" b="1" u="sng" dirty="0">
                <a:latin typeface="Arial" panose="020B0604020202020204" pitchFamily="34" charset="0"/>
                <a:cs typeface="Arial" panose="020B0604020202020204" pitchFamily="34" charset="0"/>
              </a:rPr>
              <a:t/>
            </a:r>
            <a:br>
              <a:rPr lang="en-GB" b="1" u="sng" dirty="0">
                <a:latin typeface="Arial" panose="020B0604020202020204" pitchFamily="34" charset="0"/>
                <a:cs typeface="Arial" panose="020B0604020202020204" pitchFamily="34" charset="0"/>
              </a:rPr>
            </a:br>
            <a:r>
              <a:rPr lang="en-GB" b="1" u="sng" dirty="0">
                <a:latin typeface="Arial" panose="020B0604020202020204" pitchFamily="34" charset="0"/>
                <a:cs typeface="Arial" panose="020B0604020202020204" pitchFamily="34" charset="0"/>
              </a:rPr>
              <a:t/>
            </a:r>
            <a:br>
              <a:rPr lang="en-GB" b="1" u="sng" dirty="0">
                <a:latin typeface="Arial" panose="020B0604020202020204" pitchFamily="34" charset="0"/>
                <a:cs typeface="Arial" panose="020B0604020202020204" pitchFamily="34" charset="0"/>
              </a:rPr>
            </a:br>
            <a:r>
              <a:rPr lang="en-GB" b="1" u="sng" dirty="0">
                <a:latin typeface="Arial" panose="020B0604020202020204" pitchFamily="34" charset="0"/>
                <a:cs typeface="Arial" panose="020B0604020202020204" pitchFamily="34" charset="0"/>
              </a:rPr>
              <a:t>English</a:t>
            </a:r>
          </a:p>
        </p:txBody>
      </p:sp>
      <p:sp>
        <p:nvSpPr>
          <p:cNvPr id="3" name="Subtitle 2"/>
          <p:cNvSpPr>
            <a:spLocks noGrp="1"/>
          </p:cNvSpPr>
          <p:nvPr>
            <p:ph type="subTitle" idx="1"/>
          </p:nvPr>
        </p:nvSpPr>
        <p:spPr>
          <a:xfrm>
            <a:off x="-164841" y="3509963"/>
            <a:ext cx="9144000" cy="1655762"/>
          </a:xfrm>
        </p:spPr>
        <p:txBody>
          <a:bodyPr>
            <a:noAutofit/>
          </a:bodyPr>
          <a:lstStyle/>
          <a:p>
            <a:pPr fontAlgn="t"/>
            <a:r>
              <a:rPr lang="en-GB" sz="4000" b="1" dirty="0"/>
              <a:t>Book Club: Slime by David </a:t>
            </a:r>
            <a:r>
              <a:rPr lang="en-GB" sz="4000" b="1" dirty="0" err="1"/>
              <a:t>Walliams</a:t>
            </a:r>
            <a:endParaRPr lang="en-GB" sz="4000" b="1" dirty="0"/>
          </a:p>
          <a:p>
            <a:pPr fontAlgn="t"/>
            <a:endParaRPr lang="en-GB" sz="54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584163" y="2215574"/>
            <a:ext cx="2608878" cy="4193293"/>
          </a:xfrm>
          <a:prstGeom prst="rect">
            <a:avLst/>
          </a:prstGeom>
        </p:spPr>
      </p:pic>
    </p:spTree>
    <p:extLst>
      <p:ext uri="{BB962C8B-B14F-4D97-AF65-F5344CB8AC3E}">
        <p14:creationId xmlns:p14="http://schemas.microsoft.com/office/powerpoint/2010/main" val="171454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589" y="253015"/>
            <a:ext cx="10562252" cy="3139321"/>
          </a:xfrm>
          <a:prstGeom prst="rect">
            <a:avLst/>
          </a:prstGeom>
        </p:spPr>
        <p:txBody>
          <a:bodyPr wrap="square">
            <a:spAutoFit/>
          </a:bodyPr>
          <a:lstStyle/>
          <a:p>
            <a:pPr>
              <a:buFont typeface="+mj-lt"/>
              <a:buAutoNum type="arabicPeriod"/>
            </a:pPr>
            <a:r>
              <a:rPr lang="en-GB" dirty="0">
                <a:solidFill>
                  <a:srgbClr val="231F20"/>
                </a:solidFill>
                <a:latin typeface="ReithSans"/>
              </a:rPr>
              <a:t>Read or watch both extracts again. Many readers would agree that David </a:t>
            </a:r>
            <a:r>
              <a:rPr lang="en-GB" dirty="0" err="1">
                <a:solidFill>
                  <a:srgbClr val="231F20"/>
                </a:solidFill>
                <a:latin typeface="ReithSans"/>
              </a:rPr>
              <a:t>Walliams</a:t>
            </a:r>
            <a:r>
              <a:rPr lang="en-GB" dirty="0">
                <a:solidFill>
                  <a:srgbClr val="231F20"/>
                </a:solidFill>
                <a:latin typeface="ReithSans"/>
              </a:rPr>
              <a:t> creates humour throughout both of these extracts.</a:t>
            </a:r>
          </a:p>
          <a:p>
            <a:pPr>
              <a:buFont typeface="+mj-lt"/>
              <a:buAutoNum type="arabicPeriod"/>
            </a:pPr>
            <a:endParaRPr lang="en-GB" dirty="0">
              <a:solidFill>
                <a:srgbClr val="231F20"/>
              </a:solidFill>
              <a:latin typeface="ReithSans"/>
            </a:endParaRPr>
          </a:p>
          <a:p>
            <a:pPr>
              <a:buFont typeface="+mj-lt"/>
              <a:buAutoNum type="arabicPeriod"/>
            </a:pPr>
            <a:r>
              <a:rPr lang="en-GB" dirty="0">
                <a:solidFill>
                  <a:srgbClr val="231F20"/>
                </a:solidFill>
                <a:latin typeface="ReithSans"/>
              </a:rPr>
              <a:t>Write a brief summary to explain how David </a:t>
            </a:r>
            <a:r>
              <a:rPr lang="en-GB" dirty="0" err="1">
                <a:solidFill>
                  <a:srgbClr val="231F20"/>
                </a:solidFill>
                <a:latin typeface="ReithSans"/>
              </a:rPr>
              <a:t>Walliams</a:t>
            </a:r>
            <a:r>
              <a:rPr lang="en-GB" dirty="0">
                <a:solidFill>
                  <a:srgbClr val="231F20"/>
                </a:solidFill>
                <a:latin typeface="ReithSans"/>
              </a:rPr>
              <a:t> creates humour.</a:t>
            </a:r>
          </a:p>
          <a:p>
            <a:pPr algn="ctr">
              <a:buFont typeface="+mj-lt"/>
              <a:buAutoNum type="arabicPeriod"/>
            </a:pPr>
            <a:endParaRPr lang="en-GB" sz="2400" b="1" u="sng" dirty="0">
              <a:solidFill>
                <a:srgbClr val="231F20"/>
              </a:solidFill>
              <a:latin typeface="ReithSans"/>
            </a:endParaRPr>
          </a:p>
          <a:p>
            <a:pPr algn="ctr"/>
            <a:r>
              <a:rPr lang="en-GB" sz="2400" b="1" u="sng" dirty="0">
                <a:solidFill>
                  <a:srgbClr val="231F20"/>
                </a:solidFill>
                <a:latin typeface="ReithSans"/>
              </a:rPr>
              <a:t>Top tip!</a:t>
            </a:r>
          </a:p>
          <a:p>
            <a:pPr algn="ctr"/>
            <a:endParaRPr lang="en-GB" sz="2400" b="1" u="sng" dirty="0">
              <a:solidFill>
                <a:srgbClr val="231F20"/>
              </a:solidFill>
              <a:latin typeface="ReithSans"/>
            </a:endParaRPr>
          </a:p>
          <a:p>
            <a:r>
              <a:rPr lang="en-GB" dirty="0">
                <a:solidFill>
                  <a:srgbClr val="231F20"/>
                </a:solidFill>
                <a:latin typeface="ReithSans"/>
              </a:rPr>
              <a:t>In order to explain how he creates humour, you will need to choose examples of humour and then explain why they are funny. You may want to collect two or three examples of humour to include in your explanation.</a:t>
            </a:r>
            <a:endParaRPr lang="en-GB" b="0" i="0" dirty="0">
              <a:solidFill>
                <a:srgbClr val="231F20"/>
              </a:solidFill>
              <a:effectLst/>
              <a:latin typeface="ReithSans"/>
            </a:endParaRPr>
          </a:p>
        </p:txBody>
      </p:sp>
      <p:pic>
        <p:nvPicPr>
          <p:cNvPr id="5" name="Picture 4"/>
          <p:cNvPicPr>
            <a:picLocks noChangeAspect="1"/>
          </p:cNvPicPr>
          <p:nvPr/>
        </p:nvPicPr>
        <p:blipFill>
          <a:blip r:embed="rId2"/>
          <a:stretch>
            <a:fillRect/>
          </a:stretch>
        </p:blipFill>
        <p:spPr>
          <a:xfrm>
            <a:off x="1503590" y="3930715"/>
            <a:ext cx="8096250" cy="2038350"/>
          </a:xfrm>
          <a:prstGeom prst="rect">
            <a:avLst/>
          </a:prstGeom>
        </p:spPr>
      </p:pic>
    </p:spTree>
    <p:extLst>
      <p:ext uri="{BB962C8B-B14F-4D97-AF65-F5344CB8AC3E}">
        <p14:creationId xmlns:p14="http://schemas.microsoft.com/office/powerpoint/2010/main" val="160519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Activity 3</a:t>
            </a:r>
          </a:p>
        </p:txBody>
      </p:sp>
      <p:sp>
        <p:nvSpPr>
          <p:cNvPr id="6" name="Rectangle 5"/>
          <p:cNvSpPr/>
          <p:nvPr/>
        </p:nvSpPr>
        <p:spPr>
          <a:xfrm>
            <a:off x="410547" y="1690688"/>
            <a:ext cx="11168743" cy="2308324"/>
          </a:xfrm>
          <a:prstGeom prst="rect">
            <a:avLst/>
          </a:prstGeom>
        </p:spPr>
        <p:txBody>
          <a:bodyPr wrap="square">
            <a:spAutoFit/>
          </a:bodyPr>
          <a:lstStyle/>
          <a:p>
            <a:pPr>
              <a:buFont typeface="+mj-lt"/>
              <a:buAutoNum type="arabicPeriod"/>
            </a:pPr>
            <a:r>
              <a:rPr lang="en-GB" dirty="0">
                <a:solidFill>
                  <a:srgbClr val="231F20"/>
                </a:solidFill>
                <a:latin typeface="ReithSans"/>
              </a:rPr>
              <a:t>Read or watch the second extract again. This extract details an incredible event – Ned realises that he has actually created SLIME.</a:t>
            </a:r>
          </a:p>
          <a:p>
            <a:pPr>
              <a:buFont typeface="+mj-lt"/>
              <a:buAutoNum type="arabicPeriod"/>
            </a:pPr>
            <a:endParaRPr lang="en-GB" dirty="0">
              <a:solidFill>
                <a:srgbClr val="231F20"/>
              </a:solidFill>
              <a:latin typeface="ReithSans"/>
            </a:endParaRPr>
          </a:p>
          <a:p>
            <a:pPr>
              <a:buFont typeface="+mj-lt"/>
              <a:buAutoNum type="arabicPeriod"/>
            </a:pPr>
            <a:r>
              <a:rPr lang="en-GB" dirty="0">
                <a:solidFill>
                  <a:srgbClr val="231F20"/>
                </a:solidFill>
                <a:latin typeface="ReithSans"/>
              </a:rPr>
              <a:t>Imagine that Ned is being interviewed by a news reporter for the TV. Choose two questions that you think Ned would be asked about the event and write Ned’s response to the questions.</a:t>
            </a:r>
          </a:p>
          <a:p>
            <a:pPr>
              <a:buFont typeface="+mj-lt"/>
              <a:buAutoNum type="arabicPeriod"/>
            </a:pPr>
            <a:endParaRPr lang="en-GB" dirty="0">
              <a:solidFill>
                <a:srgbClr val="231F20"/>
              </a:solidFill>
              <a:latin typeface="ReithSans"/>
            </a:endParaRPr>
          </a:p>
          <a:p>
            <a:r>
              <a:rPr lang="en-GB" dirty="0">
                <a:solidFill>
                  <a:srgbClr val="231F20"/>
                </a:solidFill>
                <a:latin typeface="ReithSans"/>
              </a:rPr>
              <a:t>Remember that Ned is likely to express his shock and excitement. How will you capture this in your interview?</a:t>
            </a:r>
            <a:endParaRPr lang="en-GB" b="0" i="0" dirty="0">
              <a:solidFill>
                <a:srgbClr val="231F20"/>
              </a:solidFill>
              <a:effectLst/>
              <a:latin typeface="ReithSans"/>
            </a:endParaRPr>
          </a:p>
        </p:txBody>
      </p:sp>
      <p:pic>
        <p:nvPicPr>
          <p:cNvPr id="8" name="Picture 7"/>
          <p:cNvPicPr>
            <a:picLocks noChangeAspect="1"/>
          </p:cNvPicPr>
          <p:nvPr/>
        </p:nvPicPr>
        <p:blipFill>
          <a:blip r:embed="rId2"/>
          <a:stretch>
            <a:fillRect/>
          </a:stretch>
        </p:blipFill>
        <p:spPr>
          <a:xfrm>
            <a:off x="4739415" y="3808722"/>
            <a:ext cx="1797650" cy="2889393"/>
          </a:xfrm>
          <a:prstGeom prst="rect">
            <a:avLst/>
          </a:prstGeom>
        </p:spPr>
      </p:pic>
    </p:spTree>
    <p:extLst>
      <p:ext uri="{BB962C8B-B14F-4D97-AF65-F5344CB8AC3E}">
        <p14:creationId xmlns:p14="http://schemas.microsoft.com/office/powerpoint/2010/main" val="107257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6052"/>
            <a:ext cx="10515600" cy="6338661"/>
          </a:xfrm>
        </p:spPr>
        <p:txBody>
          <a:bodyPr>
            <a:normAutofit/>
          </a:bodyPr>
          <a:lstStyle/>
          <a:p>
            <a:pPr marL="0" indent="0" algn="ctr">
              <a:buNone/>
            </a:pPr>
            <a:r>
              <a:rPr lang="en-GB" sz="5400" b="1" u="sng" dirty="0">
                <a:latin typeface="Arial" panose="020B0604020202020204" pitchFamily="34" charset="0"/>
                <a:cs typeface="Arial" panose="020B0604020202020204" pitchFamily="34" charset="0"/>
              </a:rPr>
              <a:t>Home learning focus</a:t>
            </a:r>
          </a:p>
          <a:p>
            <a:pPr marL="0" indent="0">
              <a:buNone/>
            </a:pPr>
            <a:endParaRPr lang="en-GB" sz="3600" dirty="0"/>
          </a:p>
          <a:p>
            <a:pPr marL="0" indent="0">
              <a:buNone/>
            </a:pPr>
            <a:r>
              <a:rPr lang="en-GB" dirty="0"/>
              <a:t>Using the book </a:t>
            </a:r>
            <a:r>
              <a:rPr lang="en-GB" i="1" dirty="0"/>
              <a:t>Slime</a:t>
            </a:r>
            <a:r>
              <a:rPr lang="en-GB" dirty="0"/>
              <a:t> you will learn how to explain how the writer creates humour and write creatively.</a:t>
            </a:r>
          </a:p>
          <a:p>
            <a:pPr marL="0" indent="0">
              <a:buNone/>
            </a:pPr>
            <a:r>
              <a:rPr lang="en-GB" dirty="0"/>
              <a:t>This lesson includes:</a:t>
            </a:r>
          </a:p>
          <a:p>
            <a:r>
              <a:rPr lang="en-GB" dirty="0"/>
              <a:t>two videos of David </a:t>
            </a:r>
            <a:r>
              <a:rPr lang="en-GB" dirty="0" err="1"/>
              <a:t>Walliams</a:t>
            </a:r>
            <a:r>
              <a:rPr lang="en-GB" dirty="0"/>
              <a:t> reading extracts from his book </a:t>
            </a:r>
            <a:r>
              <a:rPr lang="en-GB" i="1" dirty="0"/>
              <a:t>Slime</a:t>
            </a:r>
            <a:endParaRPr lang="en-GB" dirty="0"/>
          </a:p>
          <a:p>
            <a:r>
              <a:rPr lang="en-GB" dirty="0"/>
              <a:t>three activities</a:t>
            </a:r>
          </a:p>
          <a:p>
            <a:pPr marL="0" indent="0">
              <a:buNone/>
            </a:pPr>
            <a:endParaRPr lang="en-GB" sz="3600" dirty="0"/>
          </a:p>
          <a:p>
            <a:pPr marL="0" indent="0" fontAlgn="t">
              <a:buNone/>
            </a:pP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endParaRPr lang="en-GB" sz="4400" b="1" u="sng" dirty="0">
              <a:latin typeface="Arial" panose="020B0604020202020204" pitchFamily="34" charset="0"/>
              <a:cs typeface="Arial" panose="020B0604020202020204" pitchFamily="34" charset="0"/>
            </a:endParaRPr>
          </a:p>
          <a:p>
            <a:pPr marL="0" indent="0">
              <a:buNone/>
            </a:pPr>
            <a:endParaRPr lang="en-GB" sz="4400" b="1" u="sng"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67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471" y="462367"/>
            <a:ext cx="11288485" cy="5632311"/>
          </a:xfrm>
          <a:prstGeom prst="rect">
            <a:avLst/>
          </a:prstGeom>
        </p:spPr>
        <p:txBody>
          <a:bodyPr wrap="square">
            <a:spAutoFit/>
          </a:bodyPr>
          <a:lstStyle/>
          <a:p>
            <a:r>
              <a:rPr lang="en-GB" sz="3600" b="1" u="sng" dirty="0">
                <a:latin typeface="Arial" panose="020B0604020202020204" pitchFamily="34" charset="0"/>
                <a:cs typeface="Arial" panose="020B0604020202020204" pitchFamily="34" charset="0"/>
              </a:rPr>
              <a:t>Task 1:</a:t>
            </a:r>
          </a:p>
          <a:p>
            <a:r>
              <a:rPr lang="en-GB" sz="3600" dirty="0">
                <a:latin typeface="Arial" panose="020B0604020202020204" pitchFamily="34" charset="0"/>
                <a:cs typeface="Arial" panose="020B0604020202020204" pitchFamily="34" charset="0"/>
              </a:rPr>
              <a:t>In your home learning books, write today’s date and the title of the lesson.</a:t>
            </a:r>
          </a:p>
          <a:p>
            <a:endParaRPr lang="en-GB" sz="3600" dirty="0">
              <a:latin typeface="Arial" panose="020B0604020202020204" pitchFamily="34" charset="0"/>
              <a:cs typeface="Arial" panose="020B0604020202020204" pitchFamily="34" charset="0"/>
            </a:endParaRPr>
          </a:p>
          <a:p>
            <a:r>
              <a:rPr lang="en-GB" sz="3600" b="1" u="sng" dirty="0">
                <a:latin typeface="Arial" panose="020B0604020202020204" pitchFamily="34" charset="0"/>
                <a:cs typeface="Arial" panose="020B0604020202020204" pitchFamily="34" charset="0"/>
              </a:rPr>
              <a:t>Task 2:</a:t>
            </a:r>
          </a:p>
          <a:p>
            <a:r>
              <a:rPr lang="en-GB" sz="3600" dirty="0">
                <a:latin typeface="Arial" panose="020B0604020202020204" pitchFamily="34" charset="0"/>
                <a:cs typeface="Arial" panose="020B0604020202020204" pitchFamily="34" charset="0"/>
              </a:rPr>
              <a:t>head over to </a:t>
            </a:r>
            <a:r>
              <a:rPr lang="en-GB" sz="3600" dirty="0">
                <a:hlinkClick r:id="rId2"/>
              </a:rPr>
              <a:t>https://www.bbc.co.uk/bitesize/articles/zqpx8hv</a:t>
            </a:r>
            <a:endParaRPr lang="en-GB" sz="3600" dirty="0"/>
          </a:p>
          <a:p>
            <a:r>
              <a:rPr lang="en-GB" sz="3600" dirty="0">
                <a:latin typeface="Arial" panose="020B0604020202020204" pitchFamily="34" charset="0"/>
                <a:cs typeface="Arial" panose="020B0604020202020204" pitchFamily="34" charset="0"/>
              </a:rPr>
              <a:t>There is two videos and some examples to watch and explore followed by three practice activities. </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466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385" y="339724"/>
            <a:ext cx="11359243" cy="6224361"/>
          </a:xfrm>
        </p:spPr>
        <p:txBody>
          <a:bodyPr>
            <a:normAutofit/>
          </a:bodyPr>
          <a:lstStyle/>
          <a:p>
            <a:pPr marL="0" indent="0" algn="ctr">
              <a:buNone/>
            </a:pPr>
            <a:r>
              <a:rPr lang="en-GB" sz="4000" b="1" u="sng" dirty="0"/>
              <a:t>Activity 1</a:t>
            </a:r>
          </a:p>
          <a:p>
            <a:pPr marL="0" indent="0">
              <a:buNone/>
            </a:pPr>
            <a:r>
              <a:rPr lang="en-GB" dirty="0"/>
              <a:t/>
            </a:r>
            <a:br>
              <a:rPr lang="en-GB" dirty="0"/>
            </a:br>
            <a:endParaRPr lang="en-GB" dirty="0"/>
          </a:p>
          <a:p>
            <a:endParaRPr lang="en-GB"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p:txBody>
      </p:sp>
      <p:sp>
        <p:nvSpPr>
          <p:cNvPr id="2" name="Rectangle 1"/>
          <p:cNvSpPr/>
          <p:nvPr/>
        </p:nvSpPr>
        <p:spPr>
          <a:xfrm>
            <a:off x="752670" y="1063890"/>
            <a:ext cx="9940212" cy="923330"/>
          </a:xfrm>
          <a:prstGeom prst="rect">
            <a:avLst/>
          </a:prstGeom>
        </p:spPr>
        <p:txBody>
          <a:bodyPr wrap="square">
            <a:spAutoFit/>
          </a:bodyPr>
          <a:lstStyle/>
          <a:p>
            <a:r>
              <a:rPr lang="en-GB" b="1" dirty="0">
                <a:solidFill>
                  <a:srgbClr val="231F20"/>
                </a:solidFill>
                <a:latin typeface="ReithSans"/>
              </a:rPr>
              <a:t>Practise</a:t>
            </a:r>
          </a:p>
          <a:p>
            <a:r>
              <a:rPr lang="en-GB" dirty="0">
                <a:solidFill>
                  <a:srgbClr val="231F20"/>
                </a:solidFill>
                <a:latin typeface="ReithSans"/>
              </a:rPr>
              <a:t>You may need paper and a pen or pencil for some of these activities.</a:t>
            </a:r>
          </a:p>
          <a:p>
            <a:pPr marL="285750" indent="-285750">
              <a:buFont typeface="Arial" panose="020B0604020202020204" pitchFamily="34" charset="0"/>
              <a:buChar char="•"/>
            </a:pPr>
            <a:r>
              <a:rPr lang="en-GB" b="0" i="0" dirty="0">
                <a:solidFill>
                  <a:srgbClr val="231F20"/>
                </a:solidFill>
                <a:effectLst/>
                <a:latin typeface="ReithSans"/>
              </a:rPr>
              <a:t>Read extract 1 on your own now.</a:t>
            </a:r>
          </a:p>
        </p:txBody>
      </p:sp>
      <p:sp>
        <p:nvSpPr>
          <p:cNvPr id="4" name="Rectangle 3"/>
          <p:cNvSpPr/>
          <p:nvPr/>
        </p:nvSpPr>
        <p:spPr>
          <a:xfrm>
            <a:off x="332791" y="2434387"/>
            <a:ext cx="11293151" cy="4247317"/>
          </a:xfrm>
          <a:prstGeom prst="rect">
            <a:avLst/>
          </a:prstGeom>
        </p:spPr>
        <p:txBody>
          <a:bodyPr wrap="square">
            <a:spAutoFit/>
          </a:bodyPr>
          <a:lstStyle/>
          <a:p>
            <a:r>
              <a:rPr lang="en-GB" b="1" dirty="0">
                <a:solidFill>
                  <a:srgbClr val="231F20"/>
                </a:solidFill>
                <a:latin typeface="ReithSans"/>
              </a:rPr>
              <a:t>Extract 1</a:t>
            </a:r>
          </a:p>
          <a:p>
            <a:r>
              <a:rPr lang="en-GB" i="1" dirty="0">
                <a:solidFill>
                  <a:srgbClr val="231F20"/>
                </a:solidFill>
                <a:latin typeface="ReithSans"/>
              </a:rPr>
              <a:t>The little ISLE OF MULCH was home to less than a thousand people, 999 to be precise. I told you it was less than a thousand. One of these 999 people was a boy named Ned. ‘Ned’ wasn’t short for anything - he was just called Ned. Ned was eleven years old. He’d been born on MULCH and, like most islanders, had never left.</a:t>
            </a:r>
          </a:p>
          <a:p>
            <a:endParaRPr lang="en-GB" dirty="0">
              <a:solidFill>
                <a:srgbClr val="231F20"/>
              </a:solidFill>
              <a:latin typeface="ReithSans"/>
            </a:endParaRPr>
          </a:p>
          <a:p>
            <a:r>
              <a:rPr lang="en-GB" i="1" dirty="0">
                <a:solidFill>
                  <a:srgbClr val="231F20"/>
                </a:solidFill>
                <a:latin typeface="ReithSans"/>
              </a:rPr>
              <a:t>To say Ned was an ordinary boy would be wrong. He wasn’t ORDINARY – he was extraordinary. Ned had been born with legs that didn’t work. He couldn’t walk at all, so was found a battered old rusty wheelchair and he learned to use it. The boy could often be seen whizzing around the island, doing stunts and wheelies to delight his friends.</a:t>
            </a:r>
          </a:p>
          <a:p>
            <a:endParaRPr lang="en-GB" b="0" i="1" dirty="0">
              <a:solidFill>
                <a:srgbClr val="231F20"/>
              </a:solidFill>
              <a:effectLst/>
              <a:latin typeface="ReithSans"/>
            </a:endParaRPr>
          </a:p>
          <a:p>
            <a:r>
              <a:rPr lang="en-GB" i="1" dirty="0"/>
              <a:t>'I got the ZOOMIES!' he would cry as he whizzed past.</a:t>
            </a:r>
            <a:endParaRPr lang="en-GB" dirty="0"/>
          </a:p>
          <a:p>
            <a:r>
              <a:rPr lang="en-GB" i="1" dirty="0"/>
              <a:t>Home for Ned was a tiny weather-beaten old cottage. The cottage perched on the edge of a cliff overlooking the raging sea that surrounded the island.</a:t>
            </a:r>
            <a:endParaRPr lang="en-GB" dirty="0"/>
          </a:p>
          <a:p>
            <a:endParaRPr lang="en-GB" b="0" i="0" dirty="0">
              <a:solidFill>
                <a:srgbClr val="231F20"/>
              </a:solidFill>
              <a:effectLst/>
              <a:latin typeface="ReithSans"/>
            </a:endParaRPr>
          </a:p>
        </p:txBody>
      </p:sp>
    </p:spTree>
    <p:extLst>
      <p:ext uri="{BB962C8B-B14F-4D97-AF65-F5344CB8AC3E}">
        <p14:creationId xmlns:p14="http://schemas.microsoft.com/office/powerpoint/2010/main" val="374488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250" y="261774"/>
            <a:ext cx="11402008" cy="3416320"/>
          </a:xfrm>
          <a:prstGeom prst="rect">
            <a:avLst/>
          </a:prstGeom>
        </p:spPr>
        <p:txBody>
          <a:bodyPr wrap="square">
            <a:spAutoFit/>
          </a:bodyPr>
          <a:lstStyle/>
          <a:p>
            <a:r>
              <a:rPr lang="en-GB" i="1" dirty="0">
                <a:solidFill>
                  <a:srgbClr val="231F20"/>
                </a:solidFill>
                <a:latin typeface="ReithSans"/>
              </a:rPr>
              <a:t>From dawn until dusk, Ned’s mother and father were out of the house at work. Dad was a fisherman, so was away at sea all day on his fishing boat. Mum sold the fish dad caught at the island’s market. The only fish you could catch around the ISLE OF MULCH were called shoe fish. They were fish shaped like shoes.</a:t>
            </a:r>
          </a:p>
          <a:p>
            <a:endParaRPr lang="en-GB" dirty="0">
              <a:solidFill>
                <a:srgbClr val="231F20"/>
              </a:solidFill>
              <a:latin typeface="ReithSans"/>
            </a:endParaRPr>
          </a:p>
          <a:p>
            <a:r>
              <a:rPr lang="en-GB" i="1" dirty="0">
                <a:solidFill>
                  <a:srgbClr val="231F20"/>
                </a:solidFill>
                <a:latin typeface="ReithSans"/>
              </a:rPr>
              <a:t>They tasted like shoes too. The overriding flavour was foot sweat. But the locals became used to the taste, disgusting though it was. They had no choice.</a:t>
            </a:r>
          </a:p>
          <a:p>
            <a:endParaRPr lang="en-GB" dirty="0">
              <a:solidFill>
                <a:srgbClr val="231F20"/>
              </a:solidFill>
              <a:latin typeface="ReithSans"/>
            </a:endParaRPr>
          </a:p>
          <a:p>
            <a:r>
              <a:rPr lang="en-GB" i="1" dirty="0">
                <a:solidFill>
                  <a:srgbClr val="231F20"/>
                </a:solidFill>
                <a:latin typeface="ReithSans"/>
              </a:rPr>
              <a:t>Needless to say, both Ned’s parents absolutely STANK of fish. But Ned didn’t see or even smell much of them as the pair were always working.</a:t>
            </a:r>
          </a:p>
          <a:p>
            <a:endParaRPr lang="en-GB" dirty="0">
              <a:solidFill>
                <a:srgbClr val="231F20"/>
              </a:solidFill>
              <a:latin typeface="ReithSans"/>
            </a:endParaRPr>
          </a:p>
          <a:p>
            <a:r>
              <a:rPr lang="en-GB" i="1" dirty="0">
                <a:solidFill>
                  <a:srgbClr val="231F20"/>
                </a:solidFill>
                <a:latin typeface="ReithSans"/>
              </a:rPr>
              <a:t>Instead, the boy was left at home alone with his older sister. Jemima resented Ned deeply. She might have been the older one, but it was her younger brother who got all the attention.</a:t>
            </a:r>
            <a:endParaRPr lang="en-GB" b="0" i="0" dirty="0">
              <a:solidFill>
                <a:srgbClr val="231F20"/>
              </a:solidFill>
              <a:effectLst/>
              <a:latin typeface="ReithSans"/>
            </a:endParaRPr>
          </a:p>
        </p:txBody>
      </p:sp>
      <p:pic>
        <p:nvPicPr>
          <p:cNvPr id="5" name="Picture 4"/>
          <p:cNvPicPr>
            <a:picLocks noChangeAspect="1"/>
          </p:cNvPicPr>
          <p:nvPr/>
        </p:nvPicPr>
        <p:blipFill>
          <a:blip r:embed="rId2"/>
          <a:stretch>
            <a:fillRect/>
          </a:stretch>
        </p:blipFill>
        <p:spPr>
          <a:xfrm>
            <a:off x="9498028" y="3678094"/>
            <a:ext cx="1797650" cy="2889393"/>
          </a:xfrm>
          <a:prstGeom prst="rect">
            <a:avLst/>
          </a:prstGeom>
        </p:spPr>
      </p:pic>
    </p:spTree>
    <p:extLst>
      <p:ext uri="{BB962C8B-B14F-4D97-AF65-F5344CB8AC3E}">
        <p14:creationId xmlns:p14="http://schemas.microsoft.com/office/powerpoint/2010/main" val="368914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42" y="446038"/>
            <a:ext cx="11047445" cy="2031325"/>
          </a:xfrm>
          <a:prstGeom prst="rect">
            <a:avLst/>
          </a:prstGeom>
        </p:spPr>
        <p:txBody>
          <a:bodyPr wrap="square">
            <a:spAutoFit/>
          </a:bodyPr>
          <a:lstStyle/>
          <a:p>
            <a:pPr>
              <a:buFont typeface="+mj-lt"/>
              <a:buAutoNum type="arabicPeriod"/>
            </a:pPr>
            <a:r>
              <a:rPr lang="en-GB" dirty="0">
                <a:solidFill>
                  <a:srgbClr val="231F20"/>
                </a:solidFill>
                <a:latin typeface="ReithSans"/>
              </a:rPr>
              <a:t>Look back through the first extract and skim and scan to search for any evidence that describes the Isle of Mulch. What impression do you have of the Isle of Mulch?</a:t>
            </a:r>
          </a:p>
          <a:p>
            <a:pPr>
              <a:buFont typeface="+mj-lt"/>
              <a:buAutoNum type="arabicPeriod"/>
            </a:pPr>
            <a:endParaRPr lang="en-GB" dirty="0">
              <a:solidFill>
                <a:srgbClr val="231F20"/>
              </a:solidFill>
              <a:latin typeface="ReithSans"/>
            </a:endParaRPr>
          </a:p>
          <a:p>
            <a:pPr>
              <a:buFont typeface="+mj-lt"/>
              <a:buAutoNum type="arabicPeriod"/>
            </a:pPr>
            <a:r>
              <a:rPr lang="en-GB" dirty="0">
                <a:solidFill>
                  <a:srgbClr val="231F20"/>
                </a:solidFill>
                <a:latin typeface="ReithSans"/>
              </a:rPr>
              <a:t>Would you like to live on the Isle of Mulch? Write two sentences explaining your answer. Remember to use the word ‘because’ to explain your answer.</a:t>
            </a:r>
          </a:p>
          <a:p>
            <a:pPr>
              <a:buFont typeface="+mj-lt"/>
              <a:buAutoNum type="arabicPeriod"/>
            </a:pPr>
            <a:endParaRPr lang="en-GB" dirty="0">
              <a:solidFill>
                <a:srgbClr val="231F20"/>
              </a:solidFill>
              <a:latin typeface="ReithSans"/>
            </a:endParaRPr>
          </a:p>
          <a:p>
            <a:r>
              <a:rPr lang="en-GB" dirty="0">
                <a:solidFill>
                  <a:srgbClr val="231F20"/>
                </a:solidFill>
                <a:latin typeface="ReithSans"/>
              </a:rPr>
              <a:t>Organise your evidence in a table so that you can write your answer to the question.</a:t>
            </a:r>
            <a:endParaRPr lang="en-GB" b="0" i="0" dirty="0">
              <a:solidFill>
                <a:srgbClr val="231F20"/>
              </a:solidFill>
              <a:effectLst/>
              <a:latin typeface="ReithSans"/>
            </a:endParaRPr>
          </a:p>
        </p:txBody>
      </p:sp>
      <p:pic>
        <p:nvPicPr>
          <p:cNvPr id="5" name="Picture 4"/>
          <p:cNvPicPr>
            <a:picLocks noChangeAspect="1"/>
          </p:cNvPicPr>
          <p:nvPr/>
        </p:nvPicPr>
        <p:blipFill>
          <a:blip r:embed="rId2"/>
          <a:stretch>
            <a:fillRect/>
          </a:stretch>
        </p:blipFill>
        <p:spPr>
          <a:xfrm>
            <a:off x="1690589" y="3361936"/>
            <a:ext cx="8058150" cy="2000250"/>
          </a:xfrm>
          <a:prstGeom prst="rect">
            <a:avLst/>
          </a:prstGeom>
        </p:spPr>
      </p:pic>
    </p:spTree>
    <p:extLst>
      <p:ext uri="{BB962C8B-B14F-4D97-AF65-F5344CB8AC3E}">
        <p14:creationId xmlns:p14="http://schemas.microsoft.com/office/powerpoint/2010/main" val="234901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6438"/>
            <a:ext cx="12039600" cy="6681561"/>
          </a:xfrm>
        </p:spPr>
        <p:txBody>
          <a:bodyPr>
            <a:normAutofit/>
          </a:bodyPr>
          <a:lstStyle/>
          <a:p>
            <a:r>
              <a:rPr lang="en-GB" sz="3200" b="1" u="sng" dirty="0"/>
              <a:t>Activity 2</a:t>
            </a:r>
          </a:p>
          <a:p>
            <a:pPr marL="0" indent="0">
              <a:buNone/>
            </a:pPr>
            <a:r>
              <a:rPr lang="en-GB" b="1" dirty="0"/>
              <a:t>Extract 2 </a:t>
            </a:r>
            <a:r>
              <a:rPr lang="en-GB" sz="1800" dirty="0"/>
              <a:t>– Read extract 2 on your own</a:t>
            </a:r>
          </a:p>
          <a:p>
            <a:pPr marL="0" indent="0">
              <a:buNone/>
            </a:pPr>
            <a:endParaRPr lang="en-GB" sz="2000" i="1" dirty="0"/>
          </a:p>
          <a:p>
            <a:pPr marL="0" indent="0">
              <a:buNone/>
            </a:pPr>
            <a:r>
              <a:rPr lang="en-GB" sz="2000" i="1" dirty="0"/>
              <a:t>Blobby Blob</a:t>
            </a:r>
            <a:endParaRPr lang="en-GB" sz="2000" dirty="0"/>
          </a:p>
          <a:p>
            <a:pPr marL="0" indent="0">
              <a:buNone/>
            </a:pPr>
            <a:r>
              <a:rPr lang="en-GB" sz="2000" i="1" dirty="0"/>
              <a:t>What the boy had done that day changed the course of history. In mixing together a thousand different jars of gunk, Ned had created a brand-new matter.</a:t>
            </a:r>
            <a:endParaRPr lang="en-GB" sz="2000" dirty="0"/>
          </a:p>
          <a:p>
            <a:pPr marL="0" indent="0">
              <a:buNone/>
            </a:pPr>
            <a:r>
              <a:rPr lang="en-GB" sz="2000" i="1" dirty="0"/>
              <a:t>SLIME.</a:t>
            </a:r>
            <a:endParaRPr lang="en-GB" sz="2000" dirty="0"/>
          </a:p>
          <a:p>
            <a:pPr marL="0" indent="0">
              <a:buNone/>
            </a:pPr>
            <a:r>
              <a:rPr lang="en-GB" sz="2000" i="1" dirty="0"/>
              <a:t>The world would never be the same again. This was big. Bigger than big. Bigger than biggest. HUGE-A-MONGOUS!</a:t>
            </a:r>
            <a:endParaRPr lang="en-GB" sz="2000" dirty="0"/>
          </a:p>
          <a:p>
            <a:pPr marL="0" indent="0">
              <a:buNone/>
            </a:pPr>
            <a:r>
              <a:rPr lang="en-GB" sz="2000" i="1" dirty="0"/>
              <a:t>As Ned stayed deadly still, the slime began spinning round and round him.</a:t>
            </a:r>
            <a:endParaRPr lang="en-GB" sz="2000" dirty="0"/>
          </a:p>
          <a:p>
            <a:pPr marL="0" indent="0">
              <a:buNone/>
            </a:pPr>
            <a:r>
              <a:rPr lang="en-GB" sz="2000" i="1" dirty="0"/>
              <a:t>WHIZZ!</a:t>
            </a:r>
            <a:endParaRPr lang="en-GB" sz="2000" dirty="0"/>
          </a:p>
          <a:p>
            <a:pPr marL="0" indent="0">
              <a:buNone/>
            </a:pPr>
            <a:r>
              <a:rPr lang="en-GB" sz="2000" i="1" dirty="0"/>
              <a:t>It was a tornado of slime.</a:t>
            </a:r>
            <a:endParaRPr lang="en-GB" sz="2000" dirty="0"/>
          </a:p>
          <a:p>
            <a:pPr marL="0" indent="0">
              <a:buNone/>
            </a:pPr>
            <a:r>
              <a:rPr lang="en-GB" sz="2000" i="1" dirty="0"/>
              <a:t>A SLIMEADO!</a:t>
            </a:r>
            <a:endParaRPr lang="en-GB" sz="2000" dirty="0"/>
          </a:p>
          <a:p>
            <a:pPr marL="0" indent="0">
              <a:buNone/>
            </a:pPr>
            <a:r>
              <a:rPr lang="en-GB" sz="2000" i="1" dirty="0"/>
              <a:t>NO! thought Ned. I am going to be slimed to death. He shut his eyes tight, and cried, 'ARGH!'</a:t>
            </a:r>
            <a:endParaRPr lang="en-GB" sz="2000" dirty="0"/>
          </a:p>
          <a:p>
            <a:pPr marL="0" indent="0">
              <a:buNone/>
            </a:pPr>
            <a:r>
              <a:rPr lang="en-GB" sz="2000" i="1" dirty="0"/>
              <a:t>Then the most amazing thing happened. The whirling tube of slime spun up over his head and slapped against the ceiling.</a:t>
            </a:r>
            <a:endParaRPr lang="en-GB" sz="2000" dirty="0"/>
          </a:p>
          <a:p>
            <a:pPr marL="0" indent="0">
              <a:buNone/>
            </a:pPr>
            <a:r>
              <a:rPr lang="en-GB" sz="2000" i="1" dirty="0"/>
              <a:t>SQUELCH!</a:t>
            </a:r>
            <a:endParaRPr lang="en-GB" sz="2000" dirty="0"/>
          </a:p>
          <a:p>
            <a:pPr marL="0" indent="0" algn="ctr">
              <a:buNone/>
            </a:pPr>
            <a:endParaRPr lang="en-GB" sz="3200" b="1" u="sng" dirty="0"/>
          </a:p>
        </p:txBody>
      </p:sp>
    </p:spTree>
    <p:extLst>
      <p:ext uri="{BB962C8B-B14F-4D97-AF65-F5344CB8AC3E}">
        <p14:creationId xmlns:p14="http://schemas.microsoft.com/office/powerpoint/2010/main" val="380015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620" y="58847"/>
            <a:ext cx="11728580" cy="6186309"/>
          </a:xfrm>
          <a:prstGeom prst="rect">
            <a:avLst/>
          </a:prstGeom>
        </p:spPr>
        <p:txBody>
          <a:bodyPr wrap="square">
            <a:spAutoFit/>
          </a:bodyPr>
          <a:lstStyle/>
          <a:p>
            <a:r>
              <a:rPr lang="en-GB" i="1" dirty="0">
                <a:solidFill>
                  <a:srgbClr val="231F20"/>
                </a:solidFill>
                <a:latin typeface="ReithSans"/>
              </a:rPr>
              <a:t>Then it began oozing downwards towards the boy. As it did, it began to take shape. Not human shape exactly. More like a blob on top of a blob on top of a blob. A huge, slimy upside-down face was staring right back at Ned.</a:t>
            </a:r>
            <a:endParaRPr lang="en-GB" dirty="0">
              <a:solidFill>
                <a:srgbClr val="231F20"/>
              </a:solidFill>
              <a:latin typeface="ReithSans"/>
            </a:endParaRPr>
          </a:p>
          <a:p>
            <a:r>
              <a:rPr lang="en-GB" i="1" dirty="0">
                <a:solidFill>
                  <a:srgbClr val="231F20"/>
                </a:solidFill>
                <a:latin typeface="ReithSans"/>
              </a:rPr>
              <a:t>'Good morning!' it boomed.</a:t>
            </a:r>
          </a:p>
          <a:p>
            <a:endParaRPr lang="en-GB" dirty="0">
              <a:solidFill>
                <a:srgbClr val="231F20"/>
              </a:solidFill>
              <a:latin typeface="ReithSans"/>
            </a:endParaRPr>
          </a:p>
          <a:p>
            <a:r>
              <a:rPr lang="en-GB" i="1" dirty="0">
                <a:solidFill>
                  <a:srgbClr val="231F20"/>
                </a:solidFill>
                <a:latin typeface="ReithSans"/>
              </a:rPr>
              <a:t>The boy’s eyes darted around the bathroom. There was no one else there. This thing was talking to him.</a:t>
            </a:r>
            <a:endParaRPr lang="en-GB" dirty="0">
              <a:solidFill>
                <a:srgbClr val="231F20"/>
              </a:solidFill>
              <a:latin typeface="ReithSans"/>
            </a:endParaRPr>
          </a:p>
          <a:p>
            <a:r>
              <a:rPr lang="en-GB" i="1" dirty="0">
                <a:solidFill>
                  <a:srgbClr val="231F20"/>
                </a:solidFill>
                <a:latin typeface="ReithSans"/>
              </a:rPr>
              <a:t>'I said, ‘Good morning’!'' it repeated.</a:t>
            </a:r>
          </a:p>
          <a:p>
            <a:endParaRPr lang="en-GB" dirty="0">
              <a:solidFill>
                <a:srgbClr val="231F20"/>
              </a:solidFill>
              <a:latin typeface="ReithSans"/>
            </a:endParaRPr>
          </a:p>
          <a:p>
            <a:r>
              <a:rPr lang="en-GB" i="1" dirty="0">
                <a:solidFill>
                  <a:srgbClr val="231F20"/>
                </a:solidFill>
                <a:latin typeface="ReithSans"/>
              </a:rPr>
              <a:t>For something made of slime it had a surprisingly posh voice. As if it were royal. Which seemed highly unlikely. Last time I checked, the royal family did not have a member who was made entirely of slime.</a:t>
            </a:r>
          </a:p>
          <a:p>
            <a:endParaRPr lang="en-GB" dirty="0">
              <a:solidFill>
                <a:srgbClr val="231F20"/>
              </a:solidFill>
              <a:latin typeface="ReithSans"/>
            </a:endParaRPr>
          </a:p>
          <a:p>
            <a:r>
              <a:rPr lang="en-GB" i="1" dirty="0">
                <a:solidFill>
                  <a:srgbClr val="231F20"/>
                </a:solidFill>
                <a:latin typeface="ReithSans"/>
              </a:rPr>
              <a:t>'W-w-who are you?' stammered Ned. The boy was trembling with fear.</a:t>
            </a:r>
            <a:endParaRPr lang="en-GB" dirty="0">
              <a:solidFill>
                <a:srgbClr val="231F20"/>
              </a:solidFill>
              <a:latin typeface="ReithSans"/>
            </a:endParaRPr>
          </a:p>
          <a:p>
            <a:r>
              <a:rPr lang="en-GB" i="1" dirty="0">
                <a:solidFill>
                  <a:srgbClr val="231F20"/>
                </a:solidFill>
                <a:latin typeface="ReithSans"/>
              </a:rPr>
              <a:t>'I am anything you want me to be,' replied the thing.</a:t>
            </a:r>
            <a:endParaRPr lang="en-GB" dirty="0">
              <a:solidFill>
                <a:srgbClr val="231F20"/>
              </a:solidFill>
              <a:latin typeface="ReithSans"/>
            </a:endParaRPr>
          </a:p>
          <a:p>
            <a:r>
              <a:rPr lang="en-GB" i="1" dirty="0">
                <a:solidFill>
                  <a:srgbClr val="231F20"/>
                </a:solidFill>
                <a:latin typeface="ReithSans"/>
              </a:rPr>
              <a:t>With that, the blob of slime squelched upside down across the ceiling.</a:t>
            </a:r>
          </a:p>
          <a:p>
            <a:endParaRPr lang="en-GB" dirty="0">
              <a:solidFill>
                <a:srgbClr val="231F20"/>
              </a:solidFill>
              <a:latin typeface="ReithSans"/>
            </a:endParaRPr>
          </a:p>
          <a:p>
            <a:r>
              <a:rPr lang="en-GB" i="1" dirty="0">
                <a:solidFill>
                  <a:srgbClr val="231F20"/>
                </a:solidFill>
                <a:latin typeface="ReithSans"/>
              </a:rPr>
              <a:t>SQUELCH! SQUELCH! SQUELCH!</a:t>
            </a:r>
          </a:p>
          <a:p>
            <a:endParaRPr lang="en-GB" dirty="0">
              <a:solidFill>
                <a:srgbClr val="231F20"/>
              </a:solidFill>
              <a:latin typeface="ReithSans"/>
            </a:endParaRPr>
          </a:p>
          <a:p>
            <a:r>
              <a:rPr lang="en-GB" i="1" dirty="0">
                <a:solidFill>
                  <a:srgbClr val="231F20"/>
                </a:solidFill>
                <a:latin typeface="ReithSans"/>
              </a:rPr>
              <a:t>Next, it made its way down the wall, its slimy bottom acting like a suction pad against it.</a:t>
            </a:r>
          </a:p>
          <a:p>
            <a:endParaRPr lang="en-GB" dirty="0">
              <a:solidFill>
                <a:srgbClr val="231F20"/>
              </a:solidFill>
              <a:latin typeface="ReithSans"/>
            </a:endParaRPr>
          </a:p>
          <a:p>
            <a:r>
              <a:rPr lang="en-GB" i="1" dirty="0">
                <a:solidFill>
                  <a:srgbClr val="231F20"/>
                </a:solidFill>
                <a:latin typeface="ReithSans"/>
              </a:rPr>
              <a:t>SQUELCH! SQUELCH! SQUELCH!</a:t>
            </a:r>
          </a:p>
          <a:p>
            <a:endParaRPr lang="en-GB" dirty="0">
              <a:solidFill>
                <a:srgbClr val="231F20"/>
              </a:solidFill>
              <a:latin typeface="ReithSans"/>
            </a:endParaRPr>
          </a:p>
          <a:p>
            <a:r>
              <a:rPr lang="en-GB" i="1" dirty="0">
                <a:solidFill>
                  <a:srgbClr val="231F20"/>
                </a:solidFill>
                <a:latin typeface="ReithSans"/>
              </a:rPr>
              <a:t>Eventually the thing was standing on the floor of the bathroom, peering down at Ned. 'Now, boy, tell me what you wish me to be.'</a:t>
            </a:r>
            <a:endParaRPr lang="en-GB" b="0" i="0" dirty="0">
              <a:solidFill>
                <a:srgbClr val="231F20"/>
              </a:solidFill>
              <a:effectLst/>
              <a:latin typeface="ReithSans"/>
            </a:endParaRPr>
          </a:p>
        </p:txBody>
      </p:sp>
    </p:spTree>
    <p:extLst>
      <p:ext uri="{BB962C8B-B14F-4D97-AF65-F5344CB8AC3E}">
        <p14:creationId xmlns:p14="http://schemas.microsoft.com/office/powerpoint/2010/main" val="336490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572" y="146886"/>
            <a:ext cx="11588620" cy="3693319"/>
          </a:xfrm>
          <a:prstGeom prst="rect">
            <a:avLst/>
          </a:prstGeom>
        </p:spPr>
        <p:txBody>
          <a:bodyPr wrap="square">
            <a:spAutoFit/>
          </a:bodyPr>
          <a:lstStyle/>
          <a:p>
            <a:r>
              <a:rPr lang="en-GB" i="1" dirty="0">
                <a:solidFill>
                  <a:srgbClr val="231F20"/>
                </a:solidFill>
                <a:latin typeface="ReithSans"/>
              </a:rPr>
              <a:t>'Is this like Aladdin?' asked Ned excitedly.</a:t>
            </a:r>
          </a:p>
          <a:p>
            <a:endParaRPr lang="en-GB" dirty="0">
              <a:solidFill>
                <a:srgbClr val="231F20"/>
              </a:solidFill>
              <a:latin typeface="ReithSans"/>
            </a:endParaRPr>
          </a:p>
          <a:p>
            <a:r>
              <a:rPr lang="en-GB" i="1" dirty="0">
                <a:solidFill>
                  <a:srgbClr val="231F20"/>
                </a:solidFill>
                <a:latin typeface="ReithSans"/>
              </a:rPr>
              <a:t>'Is what like Aladdin?‘</a:t>
            </a:r>
          </a:p>
          <a:p>
            <a:endParaRPr lang="en-GB" dirty="0">
              <a:solidFill>
                <a:srgbClr val="231F20"/>
              </a:solidFill>
              <a:latin typeface="ReithSans"/>
            </a:endParaRPr>
          </a:p>
          <a:p>
            <a:r>
              <a:rPr lang="en-GB" i="1" dirty="0">
                <a:solidFill>
                  <a:srgbClr val="231F20"/>
                </a:solidFill>
                <a:latin typeface="ReithSans"/>
              </a:rPr>
              <a:t>'Well like rubbing the lamp and a genie coming out, and the genie giving you three wishes?'</a:t>
            </a:r>
            <a:endParaRPr lang="en-GB" dirty="0">
              <a:solidFill>
                <a:srgbClr val="231F20"/>
              </a:solidFill>
              <a:latin typeface="ReithSans"/>
            </a:endParaRPr>
          </a:p>
          <a:p>
            <a:r>
              <a:rPr lang="en-GB" i="1" dirty="0">
                <a:solidFill>
                  <a:srgbClr val="231F20"/>
                </a:solidFill>
                <a:latin typeface="ReithSans"/>
              </a:rPr>
              <a:t>The slime looked lost in thought for a moment before replying. 'No. There is no lamp. I am not a genie. And there aren’t three wishes.'</a:t>
            </a:r>
            <a:endParaRPr lang="en-GB" dirty="0">
              <a:solidFill>
                <a:srgbClr val="231F20"/>
              </a:solidFill>
              <a:latin typeface="ReithSans"/>
            </a:endParaRPr>
          </a:p>
          <a:p>
            <a:r>
              <a:rPr lang="en-GB" i="1" dirty="0">
                <a:solidFill>
                  <a:srgbClr val="231F20"/>
                </a:solidFill>
                <a:latin typeface="ReithSans"/>
              </a:rPr>
              <a:t>'Oh,' replied Ned.</a:t>
            </a:r>
            <a:endParaRPr lang="en-GB" dirty="0">
              <a:solidFill>
                <a:srgbClr val="231F20"/>
              </a:solidFill>
              <a:latin typeface="ReithSans"/>
            </a:endParaRPr>
          </a:p>
          <a:p>
            <a:r>
              <a:rPr lang="en-GB" i="1" dirty="0">
                <a:solidFill>
                  <a:srgbClr val="231F20"/>
                </a:solidFill>
                <a:latin typeface="ReithSans"/>
              </a:rPr>
              <a:t>'There are infinite wishes!'</a:t>
            </a:r>
            <a:endParaRPr lang="en-GB" dirty="0">
              <a:solidFill>
                <a:srgbClr val="231F20"/>
              </a:solidFill>
              <a:latin typeface="ReithSans"/>
            </a:endParaRPr>
          </a:p>
          <a:p>
            <a:r>
              <a:rPr lang="en-GB" i="1" dirty="0">
                <a:solidFill>
                  <a:srgbClr val="231F20"/>
                </a:solidFill>
                <a:latin typeface="ReithSans"/>
              </a:rPr>
              <a:t>'That’s a lot, isn’t it?'</a:t>
            </a:r>
            <a:endParaRPr lang="en-GB" dirty="0">
              <a:solidFill>
                <a:srgbClr val="231F20"/>
              </a:solidFill>
              <a:latin typeface="ReithSans"/>
            </a:endParaRPr>
          </a:p>
          <a:p>
            <a:r>
              <a:rPr lang="en-GB" i="1" dirty="0">
                <a:solidFill>
                  <a:srgbClr val="231F20"/>
                </a:solidFill>
                <a:latin typeface="ReithSans"/>
              </a:rPr>
              <a:t>'It’s infinite, so, yes, I suppose it is. Unless it was infinite and one, which would be silly.'</a:t>
            </a:r>
            <a:endParaRPr lang="en-GB" dirty="0">
              <a:solidFill>
                <a:srgbClr val="231F20"/>
              </a:solidFill>
              <a:latin typeface="ReithSans"/>
            </a:endParaRPr>
          </a:p>
          <a:p>
            <a:r>
              <a:rPr lang="en-GB" i="1" dirty="0">
                <a:solidFill>
                  <a:srgbClr val="231F20"/>
                </a:solidFill>
                <a:latin typeface="ReithSans"/>
              </a:rPr>
              <a:t>'Cool!' exclaimed Ned.</a:t>
            </a:r>
            <a:endParaRPr lang="en-GB" dirty="0">
              <a:solidFill>
                <a:srgbClr val="231F20"/>
              </a:solidFill>
              <a:latin typeface="ReithSans"/>
            </a:endParaRPr>
          </a:p>
          <a:p>
            <a:r>
              <a:rPr lang="en-GB" i="1" dirty="0">
                <a:solidFill>
                  <a:srgbClr val="231F20"/>
                </a:solidFill>
                <a:latin typeface="ReithSans"/>
              </a:rPr>
              <a:t>'So, boy, what do you wish me to be?'</a:t>
            </a:r>
            <a:endParaRPr lang="en-GB" b="0" i="0" dirty="0">
              <a:solidFill>
                <a:srgbClr val="231F20"/>
              </a:solidFill>
              <a:effectLst/>
              <a:latin typeface="ReithSans"/>
            </a:endParaRPr>
          </a:p>
        </p:txBody>
      </p:sp>
    </p:spTree>
    <p:extLst>
      <p:ext uri="{BB962C8B-B14F-4D97-AF65-F5344CB8AC3E}">
        <p14:creationId xmlns:p14="http://schemas.microsoft.com/office/powerpoint/2010/main" val="2556118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16102</TotalTime>
  <Words>1190</Words>
  <Application>Microsoft Office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ReithSans</vt:lpstr>
      <vt:lpstr>Office Theme</vt:lpstr>
      <vt:lpstr>Week 2 Day 3  English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27th April 2020  History</dc:title>
  <dc:creator>Ben Dawes</dc:creator>
  <cp:lastModifiedBy>Ben Dawes</cp:lastModifiedBy>
  <cp:revision>35</cp:revision>
  <dcterms:created xsi:type="dcterms:W3CDTF">2020-04-26T11:07:12Z</dcterms:created>
  <dcterms:modified xsi:type="dcterms:W3CDTF">2020-09-24T19:13:20Z</dcterms:modified>
</cp:coreProperties>
</file>