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56" r:id="rId2"/>
    <p:sldId id="261" r:id="rId3"/>
    <p:sldId id="257" r:id="rId4"/>
    <p:sldId id="258" r:id="rId5"/>
    <p:sldId id="259"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5B1B6"/>
    <a:srgbClr val="FF00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6810B7-571D-4D58-83BC-60AD2C02AAD8}" type="datetimeFigureOut">
              <a:rPr lang="en-GB" smtClean="0"/>
              <a:t>25/04/2014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A3E4C8-48FE-4261-92DE-0C24B6E30717}" type="slidenum">
              <a:rPr lang="en-GB" smtClean="0"/>
              <a:t>‹#›</a:t>
            </a:fld>
            <a:endParaRPr lang="en-GB"/>
          </a:p>
        </p:txBody>
      </p:sp>
    </p:spTree>
    <p:extLst>
      <p:ext uri="{BB962C8B-B14F-4D97-AF65-F5344CB8AC3E}">
        <p14:creationId xmlns:p14="http://schemas.microsoft.com/office/powerpoint/2010/main" val="2901971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A3E4C8-48FE-4261-92DE-0C24B6E30717}" type="slidenum">
              <a:rPr lang="en-GB" smtClean="0"/>
              <a:t>3</a:t>
            </a:fld>
            <a:endParaRPr lang="en-GB"/>
          </a:p>
        </p:txBody>
      </p:sp>
    </p:spTree>
    <p:extLst>
      <p:ext uri="{BB962C8B-B14F-4D97-AF65-F5344CB8AC3E}">
        <p14:creationId xmlns:p14="http://schemas.microsoft.com/office/powerpoint/2010/main" val="366274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A3E4C8-48FE-4261-92DE-0C24B6E30717}" type="slidenum">
              <a:rPr lang="en-GB" smtClean="0"/>
              <a:t>5</a:t>
            </a:fld>
            <a:endParaRPr lang="en-GB"/>
          </a:p>
        </p:txBody>
      </p:sp>
    </p:spTree>
    <p:extLst>
      <p:ext uri="{BB962C8B-B14F-4D97-AF65-F5344CB8AC3E}">
        <p14:creationId xmlns:p14="http://schemas.microsoft.com/office/powerpoint/2010/main" val="399493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8BE07DCB-35C4-44B7-BFA9-78457B178BCF}" type="datetimeFigureOut">
              <a:rPr lang="en-GB" smtClean="0"/>
              <a:t>25/04/2014</a:t>
            </a:fld>
            <a:endParaRPr lang="en-GB"/>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GB"/>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8BE07DCB-35C4-44B7-BFA9-78457B178BCF}" type="datetimeFigureOut">
              <a:rPr lang="en-GB" smtClean="0"/>
              <a:t>25/04/2014</a:t>
            </a:fld>
            <a:endParaRPr lang="en-GB"/>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8BE07DCB-35C4-44B7-BFA9-78457B178BCF}" type="datetimeFigureOut">
              <a:rPr lang="en-GB" smtClean="0"/>
              <a:t>25/04/2014</a:t>
            </a:fld>
            <a:endParaRPr lang="en-GB"/>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GB"/>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8BE07DCB-35C4-44B7-BFA9-78457B178BCF}" type="datetimeFigureOut">
              <a:rPr lang="en-GB" smtClean="0"/>
              <a:t>25/04/2014</a:t>
            </a:fld>
            <a:endParaRPr lang="en-GB"/>
          </a:p>
        </p:txBody>
      </p:sp>
      <p:sp>
        <p:nvSpPr>
          <p:cNvPr id="5" name="Footer Placeholder 4"/>
          <p:cNvSpPr>
            <a:spLocks noGrp="1"/>
          </p:cNvSpPr>
          <p:nvPr>
            <p:ph type="ftr" sz="quarter" idx="11"/>
          </p:nvPr>
        </p:nvSpPr>
        <p:spPr>
          <a:xfrm rot="900000">
            <a:off x="3103620" y="6177546"/>
            <a:ext cx="2392237" cy="365125"/>
          </a:xfrm>
        </p:spPr>
        <p:txBody>
          <a:bodyPr/>
          <a:lstStyle/>
          <a:p>
            <a:endParaRPr lang="en-GB"/>
          </a:p>
        </p:txBody>
      </p:sp>
      <p:sp>
        <p:nvSpPr>
          <p:cNvPr id="6" name="Slide Number Placeholder 5"/>
          <p:cNvSpPr>
            <a:spLocks noGrp="1"/>
          </p:cNvSpPr>
          <p:nvPr>
            <p:ph type="sldNum" sz="quarter" idx="12"/>
          </p:nvPr>
        </p:nvSpPr>
        <p:spPr>
          <a:xfrm rot="900000">
            <a:off x="1265370" y="300797"/>
            <a:ext cx="2287319" cy="365125"/>
          </a:xfrm>
        </p:spPr>
        <p:txBody>
          <a:body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8BE07DCB-35C4-44B7-BFA9-78457B178BCF}" type="datetimeFigureOut">
              <a:rPr lang="en-GB" smtClean="0"/>
              <a:t>25/04/2014</a:t>
            </a:fld>
            <a:endParaRPr lang="en-GB"/>
          </a:p>
        </p:txBody>
      </p:sp>
      <p:sp>
        <p:nvSpPr>
          <p:cNvPr id="5" name="Footer Placeholder 4"/>
          <p:cNvSpPr>
            <a:spLocks noGrp="1"/>
          </p:cNvSpPr>
          <p:nvPr>
            <p:ph type="ftr" sz="quarter" idx="11"/>
          </p:nvPr>
        </p:nvSpPr>
        <p:spPr>
          <a:xfrm rot="900000">
            <a:off x="7056965" y="3170795"/>
            <a:ext cx="1926305" cy="365125"/>
          </a:xfrm>
        </p:spPr>
        <p:txBody>
          <a:bodyPr/>
          <a:lstStyle/>
          <a:p>
            <a:endParaRPr lang="en-GB"/>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8BE07DCB-35C4-44B7-BFA9-78457B178BCF}" type="datetimeFigureOut">
              <a:rPr lang="en-GB" smtClean="0"/>
              <a:t>25/04/2014</a:t>
            </a:fld>
            <a:endParaRPr lang="en-GB"/>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8BE07DCB-35C4-44B7-BFA9-78457B178BCF}" type="datetimeFigureOut">
              <a:rPr lang="en-GB" smtClean="0"/>
              <a:t>25/04/2014</a:t>
            </a:fld>
            <a:endParaRPr lang="en-GB"/>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GB"/>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8BE07DCB-35C4-44B7-BFA9-78457B178BCF}" type="datetimeFigureOut">
              <a:rPr lang="en-GB" smtClean="0"/>
              <a:t>25/04/2014</a:t>
            </a:fld>
            <a:endParaRPr lang="en-GB"/>
          </a:p>
        </p:txBody>
      </p:sp>
      <p:sp>
        <p:nvSpPr>
          <p:cNvPr id="4" name="Footer Placeholder 3"/>
          <p:cNvSpPr>
            <a:spLocks noGrp="1"/>
          </p:cNvSpPr>
          <p:nvPr>
            <p:ph type="ftr" sz="quarter" idx="11"/>
          </p:nvPr>
        </p:nvSpPr>
        <p:spPr>
          <a:xfrm rot="900000">
            <a:off x="2493721" y="6101033"/>
            <a:ext cx="3052113" cy="365125"/>
          </a:xfrm>
        </p:spPr>
        <p:txBody>
          <a:bodyPr/>
          <a:lstStyle/>
          <a:p>
            <a:endParaRPr lang="en-GB"/>
          </a:p>
        </p:txBody>
      </p:sp>
      <p:sp>
        <p:nvSpPr>
          <p:cNvPr id="5" name="Slide Number Placeholder 4"/>
          <p:cNvSpPr>
            <a:spLocks noGrp="1"/>
          </p:cNvSpPr>
          <p:nvPr>
            <p:ph type="sldNum" sz="quarter" idx="12"/>
          </p:nvPr>
        </p:nvSpPr>
        <p:spPr>
          <a:xfrm rot="900000">
            <a:off x="1261872" y="301752"/>
            <a:ext cx="2286000" cy="365125"/>
          </a:xfrm>
        </p:spPr>
        <p:txBody>
          <a:body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8BE07DCB-35C4-44B7-BFA9-78457B178BCF}" type="datetimeFigureOut">
              <a:rPr lang="en-GB" smtClean="0"/>
              <a:t>25/04/2014</a:t>
            </a:fld>
            <a:endParaRPr lang="en-GB"/>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GB"/>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8BE07DCB-35C4-44B7-BFA9-78457B178BCF}" type="datetimeFigureOut">
              <a:rPr lang="en-GB" smtClean="0"/>
              <a:t>25/04/2014</a:t>
            </a:fld>
            <a:endParaRPr lang="en-GB"/>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GB"/>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8BE07DCB-35C4-44B7-BFA9-78457B178BCF}" type="datetimeFigureOut">
              <a:rPr lang="en-GB" smtClean="0"/>
              <a:t>25/04/2014</a:t>
            </a:fld>
            <a:endParaRPr lang="en-GB"/>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7F0F2BFA-0F21-4C97-9754-A22ADB960659}" type="slidenum">
              <a:rPr lang="en-GB" smtClean="0"/>
              <a:t>‹#›</a:t>
            </a:fld>
            <a:endParaRPr lang="en-GB"/>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8BE07DCB-35C4-44B7-BFA9-78457B178BCF}" type="datetimeFigureOut">
              <a:rPr lang="en-GB" smtClean="0"/>
              <a:t>25/04/2014</a:t>
            </a:fld>
            <a:endParaRPr lang="en-GB"/>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7F0F2BFA-0F21-4C97-9754-A22ADB960659}"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rain+droplet&amp;source=images&amp;cd=&amp;cad=rja&amp;docid=DW4QYeK-oktc-M&amp;tbnid=8EMFF-J4WHJOXM:&amp;ved=0CAUQjRw&amp;url=http://ninth-street.blogspot.com/2012/04/city-launches-rain-catchers-project.html&amp;ei=P-0VU7PmDaOu7AaAmIDoDQ&amp;bvm=bv.62286460,d.ZG4&amp;psig=AFQjCNGog3eeRoA-6NWhM17-BgeXyCA0tw&amp;ust=139403098354780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Non-profit_organis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268760"/>
            <a:ext cx="7117180" cy="1470025"/>
          </a:xfrm>
        </p:spPr>
        <p:txBody>
          <a:bodyPr/>
          <a:lstStyle/>
          <a:p>
            <a:r>
              <a:rPr lang="en-GB" dirty="0" smtClean="0">
                <a:solidFill>
                  <a:srgbClr val="0070C0"/>
                </a:solidFill>
              </a:rPr>
              <a:t>Water aid</a:t>
            </a:r>
            <a:endParaRPr lang="en-GB" dirty="0">
              <a:solidFill>
                <a:srgbClr val="0070C0"/>
              </a:solidFill>
            </a:endParaRPr>
          </a:p>
        </p:txBody>
      </p:sp>
      <p:sp>
        <p:nvSpPr>
          <p:cNvPr id="3" name="Subtitle 2"/>
          <p:cNvSpPr>
            <a:spLocks noGrp="1"/>
          </p:cNvSpPr>
          <p:nvPr>
            <p:ph type="subTitle" idx="1"/>
          </p:nvPr>
        </p:nvSpPr>
        <p:spPr>
          <a:xfrm>
            <a:off x="827584" y="2924944"/>
            <a:ext cx="7117180" cy="861420"/>
          </a:xfrm>
        </p:spPr>
        <p:txBody>
          <a:bodyPr/>
          <a:lstStyle/>
          <a:p>
            <a:r>
              <a:rPr lang="en-GB" dirty="0" smtClean="0">
                <a:solidFill>
                  <a:srgbClr val="0070C0"/>
                </a:solidFill>
              </a:rPr>
              <a:t>Sophie &amp; Caitlin</a:t>
            </a:r>
          </a:p>
        </p:txBody>
      </p:sp>
      <p:pic>
        <p:nvPicPr>
          <p:cNvPr id="1026" name="Picture 2" descr="http://t1.gstatic.com/images?q=tbn:ANd9GcSMiLXNwUqR5N0COYBl6tu-OdKjRjRlEOUuE_X6DFNfj2f-_3LkzA:1.bp.blogspot.com/-3ah_6fY_i6k/T37vl1hp0SI/AAAAAAAAKU4/kBw4YXOVbLw/s1600/lens2344610_1229870243rain_drop.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284984"/>
            <a:ext cx="2525243" cy="2379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111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125113" cy="924475"/>
          </a:xfrm>
        </p:spPr>
        <p:txBody>
          <a:bodyPr/>
          <a:lstStyle/>
          <a:p>
            <a:r>
              <a:rPr lang="en-GB" dirty="0" smtClean="0">
                <a:solidFill>
                  <a:srgbClr val="00B0F0"/>
                </a:solidFill>
              </a:rPr>
              <a:t>                   Uganda</a:t>
            </a:r>
            <a:endParaRPr lang="en-GB" dirty="0">
              <a:solidFill>
                <a:srgbClr val="00B0F0"/>
              </a:solidFill>
            </a:endParaRPr>
          </a:p>
        </p:txBody>
      </p:sp>
      <p:sp>
        <p:nvSpPr>
          <p:cNvPr id="3" name="Content Placeholder 2"/>
          <p:cNvSpPr>
            <a:spLocks noGrp="1"/>
          </p:cNvSpPr>
          <p:nvPr>
            <p:ph idx="1"/>
          </p:nvPr>
        </p:nvSpPr>
        <p:spPr>
          <a:xfrm rot="10800000" flipV="1">
            <a:off x="1009443" y="2132856"/>
            <a:ext cx="6946933" cy="4104456"/>
          </a:xfrm>
        </p:spPr>
        <p:txBody>
          <a:bodyPr>
            <a:normAutofit/>
          </a:bodyPr>
          <a:lstStyle/>
          <a:p>
            <a:r>
              <a:rPr lang="en-GB" dirty="0"/>
              <a:t>•</a:t>
            </a:r>
            <a:r>
              <a:rPr lang="en-GB" dirty="0">
                <a:solidFill>
                  <a:srgbClr val="00B0F0"/>
                </a:solidFill>
              </a:rPr>
              <a:t>	65,000 people with safe water</a:t>
            </a:r>
          </a:p>
          <a:p>
            <a:r>
              <a:rPr lang="en-GB" dirty="0">
                <a:solidFill>
                  <a:srgbClr val="00B0F0"/>
                </a:solidFill>
              </a:rPr>
              <a:t>•	102,000 people with improved sanitation.</a:t>
            </a:r>
          </a:p>
          <a:p>
            <a:r>
              <a:rPr lang="en-GB" dirty="0">
                <a:solidFill>
                  <a:srgbClr val="00B0F0"/>
                </a:solidFill>
              </a:rPr>
              <a:t>To date, we have helped 920,000 people access safe water, and improved sanitation and hygiene in Uganda.</a:t>
            </a:r>
          </a:p>
          <a:p>
            <a:endParaRPr lang="en-GB" dirty="0">
              <a:solidFill>
                <a:srgbClr val="00B0F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04664"/>
            <a:ext cx="2160240"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64556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43966"/>
            <a:ext cx="1621456" cy="1924007"/>
          </a:xfrm>
        </p:spPr>
        <p:txBody>
          <a:bodyPr>
            <a:normAutofit fontScale="90000"/>
          </a:bodyPr>
          <a:lstStyle/>
          <a:p>
            <a:r>
              <a:rPr lang="en-GB" dirty="0" smtClean="0"/>
              <a:t>         </a:t>
            </a:r>
            <a:r>
              <a:rPr lang="en-GB" dirty="0" smtClean="0">
                <a:solidFill>
                  <a:srgbClr val="F5B1B6"/>
                </a:solidFill>
              </a:rPr>
              <a:t>What  water aid do</a:t>
            </a:r>
            <a:endParaRPr lang="en-GB" dirty="0">
              <a:solidFill>
                <a:srgbClr val="F5B1B6"/>
              </a:solidFill>
            </a:endParaRPr>
          </a:p>
        </p:txBody>
      </p:sp>
      <p:sp>
        <p:nvSpPr>
          <p:cNvPr id="3" name="Content Placeholder 2"/>
          <p:cNvSpPr>
            <a:spLocks noGrp="1"/>
          </p:cNvSpPr>
          <p:nvPr>
            <p:ph idx="1"/>
          </p:nvPr>
        </p:nvSpPr>
        <p:spPr/>
        <p:txBody>
          <a:bodyPr>
            <a:normAutofit fontScale="70000" lnSpcReduction="20000"/>
          </a:bodyPr>
          <a:lstStyle/>
          <a:p>
            <a:r>
              <a:rPr lang="en-GB" b="1" dirty="0" smtClean="0">
                <a:solidFill>
                  <a:srgbClr val="CC0099"/>
                </a:solidFill>
              </a:rPr>
              <a:t>Water Aid</a:t>
            </a:r>
            <a:r>
              <a:rPr lang="en-GB" dirty="0" smtClean="0">
                <a:solidFill>
                  <a:srgbClr val="CC0099"/>
                </a:solidFill>
              </a:rPr>
              <a:t> </a:t>
            </a:r>
            <a:r>
              <a:rPr lang="en-GB" dirty="0">
                <a:solidFill>
                  <a:srgbClr val="CC0099"/>
                </a:solidFill>
              </a:rPr>
              <a:t>is an international </a:t>
            </a:r>
            <a:r>
              <a:rPr lang="en-GB" dirty="0">
                <a:solidFill>
                  <a:srgbClr val="CC0099"/>
                </a:solidFill>
                <a:hlinkClick r:id="rId3" tooltip="Non-profit organisation"/>
              </a:rPr>
              <a:t>non-profit organisation</a:t>
            </a:r>
            <a:r>
              <a:rPr lang="en-GB" dirty="0">
                <a:solidFill>
                  <a:srgbClr val="CC0099"/>
                </a:solidFill>
              </a:rPr>
              <a:t> that was first set up as a response to the UN International Drinking Water &amp; Sanitation decade (1981–1990). </a:t>
            </a:r>
            <a:r>
              <a:rPr lang="en-GB" dirty="0" smtClean="0">
                <a:solidFill>
                  <a:srgbClr val="CC0099"/>
                </a:solidFill>
              </a:rPr>
              <a:t>Water Aid </a:t>
            </a:r>
            <a:r>
              <a:rPr lang="en-GB" dirty="0">
                <a:solidFill>
                  <a:srgbClr val="CC0099"/>
                </a:solidFill>
              </a:rPr>
              <a:t>works in 27 countries worldwide, transforming millions of lives every year with clean water, safe toilets and hygiene education.</a:t>
            </a:r>
          </a:p>
          <a:p>
            <a:r>
              <a:rPr lang="en-GB" dirty="0" smtClean="0">
                <a:solidFill>
                  <a:srgbClr val="CC0099"/>
                </a:solidFill>
              </a:rPr>
              <a:t>Water Aid </a:t>
            </a:r>
            <a:r>
              <a:rPr lang="en-GB" dirty="0">
                <a:solidFill>
                  <a:srgbClr val="CC0099"/>
                </a:solidFill>
              </a:rPr>
              <a:t>works with local partners to help communities make toilets and taps accessible to all, and uses its experience and research to influence decision-makers to do more to provide these vital services.</a:t>
            </a:r>
          </a:p>
          <a:p>
            <a:pPr marL="0" indent="0">
              <a:buNone/>
            </a:pPr>
            <a:endParaRPr lang="en-GB" dirty="0">
              <a:solidFill>
                <a:srgbClr val="CC0099"/>
              </a:solidFill>
            </a:endParaRPr>
          </a:p>
        </p:txBody>
      </p:sp>
    </p:spTree>
    <p:extLst>
      <p:ext uri="{BB962C8B-B14F-4D97-AF65-F5344CB8AC3E}">
        <p14:creationId xmlns:p14="http://schemas.microsoft.com/office/powerpoint/2010/main" val="34515678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3">
                                            <p:txEl>
                                              <p:pRg st="0" end="0"/>
                                            </p:txEl>
                                          </p:spTgt>
                                        </p:tgtEl>
                                      </p:cBhvr>
                                    </p:animEffect>
                                    <p:anim calcmode="lin" valueType="num">
                                      <p:cBhvr>
                                        <p:cTn id="7" dur="1822" tmFilter="0,0; 0.14,0.31; 0.43,0.73; 0.71,0.91; 1.0,1.0">
                                          <p:stCondLst>
                                            <p:cond delay="0"/>
                                          </p:stCondLst>
                                        </p:cTn>
                                        <p:tgtEl>
                                          <p:spTgt spid="3">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3">
                                            <p:txEl>
                                              <p:pRg st="0" end="0"/>
                                            </p:txEl>
                                          </p:spTgt>
                                        </p:tgtEl>
                                      </p:cBhvr>
                                      <p:to x="100000" y="60000"/>
                                    </p:animScale>
                                    <p:animScale>
                                      <p:cBhvr>
                                        <p:cTn id="15" dur="166" decel="50000">
                                          <p:stCondLst>
                                            <p:cond delay="646"/>
                                          </p:stCondLst>
                                        </p:cTn>
                                        <p:tgtEl>
                                          <p:spTgt spid="3">
                                            <p:txEl>
                                              <p:pRg st="0" end="0"/>
                                            </p:txEl>
                                          </p:spTgt>
                                        </p:tgtEl>
                                      </p:cBhvr>
                                      <p:to x="100000" y="100000"/>
                                    </p:animScale>
                                    <p:animScale>
                                      <p:cBhvr>
                                        <p:cTn id="16" dur="26">
                                          <p:stCondLst>
                                            <p:cond delay="1312"/>
                                          </p:stCondLst>
                                        </p:cTn>
                                        <p:tgtEl>
                                          <p:spTgt spid="3">
                                            <p:txEl>
                                              <p:pRg st="0" end="0"/>
                                            </p:txEl>
                                          </p:spTgt>
                                        </p:tgtEl>
                                      </p:cBhvr>
                                      <p:to x="100000" y="80000"/>
                                    </p:animScale>
                                    <p:animScale>
                                      <p:cBhvr>
                                        <p:cTn id="17" dur="166" decel="50000">
                                          <p:stCondLst>
                                            <p:cond delay="1338"/>
                                          </p:stCondLst>
                                        </p:cTn>
                                        <p:tgtEl>
                                          <p:spTgt spid="3">
                                            <p:txEl>
                                              <p:pRg st="0" end="0"/>
                                            </p:txEl>
                                          </p:spTgt>
                                        </p:tgtEl>
                                      </p:cBhvr>
                                      <p:to x="100000" y="100000"/>
                                    </p:animScale>
                                    <p:animScale>
                                      <p:cBhvr>
                                        <p:cTn id="18" dur="26">
                                          <p:stCondLst>
                                            <p:cond delay="1642"/>
                                          </p:stCondLst>
                                        </p:cTn>
                                        <p:tgtEl>
                                          <p:spTgt spid="3">
                                            <p:txEl>
                                              <p:pRg st="0" end="0"/>
                                            </p:txEl>
                                          </p:spTgt>
                                        </p:tgtEl>
                                      </p:cBhvr>
                                      <p:to x="100000" y="90000"/>
                                    </p:animScale>
                                    <p:animScale>
                                      <p:cBhvr>
                                        <p:cTn id="19" dur="166" decel="50000">
                                          <p:stCondLst>
                                            <p:cond delay="1668"/>
                                          </p:stCondLst>
                                        </p:cTn>
                                        <p:tgtEl>
                                          <p:spTgt spid="3">
                                            <p:txEl>
                                              <p:pRg st="0" end="0"/>
                                            </p:txEl>
                                          </p:spTgt>
                                        </p:tgtEl>
                                      </p:cBhvr>
                                      <p:to x="100000" y="100000"/>
                                    </p:animScale>
                                    <p:animScale>
                                      <p:cBhvr>
                                        <p:cTn id="20" dur="26">
                                          <p:stCondLst>
                                            <p:cond delay="1808"/>
                                          </p:stCondLst>
                                        </p:cTn>
                                        <p:tgtEl>
                                          <p:spTgt spid="3">
                                            <p:txEl>
                                              <p:pRg st="0" end="0"/>
                                            </p:txEl>
                                          </p:spTgt>
                                        </p:tgtEl>
                                      </p:cBhvr>
                                      <p:to x="100000" y="95000"/>
                                    </p:animScale>
                                    <p:animScale>
                                      <p:cBhvr>
                                        <p:cTn id="21" dur="166" decel="50000">
                                          <p:stCondLst>
                                            <p:cond delay="1834"/>
                                          </p:stCondLst>
                                        </p:cTn>
                                        <p:tgtEl>
                                          <p:spTgt spid="3">
                                            <p:txEl>
                                              <p:pRg st="0" end="0"/>
                                            </p:txEl>
                                          </p:spTgt>
                                        </p:tgtEl>
                                      </p:cBhvr>
                                      <p:to x="100000" y="100000"/>
                                    </p:animScale>
                                    <p:set>
                                      <p:cBhvr>
                                        <p:cTn id="2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grpId="0" nodeType="clickEffect">
                                  <p:stCondLst>
                                    <p:cond delay="0"/>
                                  </p:stCondLst>
                                  <p:childTnLst>
                                    <p:animEffect transition="out" filter="wipe(down)">
                                      <p:cBhvr>
                                        <p:cTn id="26" dur="180" accel="50000">
                                          <p:stCondLst>
                                            <p:cond delay="1820"/>
                                          </p:stCondLst>
                                        </p:cTn>
                                        <p:tgtEl>
                                          <p:spTgt spid="3">
                                            <p:txEl>
                                              <p:pRg st="1" end="1"/>
                                            </p:txEl>
                                          </p:spTgt>
                                        </p:tgtEl>
                                      </p:cBhvr>
                                    </p:animEffect>
                                    <p:anim calcmode="lin" valueType="num">
                                      <p:cBhvr>
                                        <p:cTn id="27" dur="1822"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3">
                                            <p:txEl>
                                              <p:pRg st="1" end="1"/>
                                            </p:txEl>
                                          </p:spTgt>
                                        </p:tgtEl>
                                        <p:attrNameLst>
                                          <p:attrName>ppt_y</p:attrName>
                                        </p:attrNameLst>
                                      </p:cBhvr>
                                      <p:tavLst>
                                        <p:tav tm="0">
                                          <p:val>
                                            <p:strVal val="ppt_y"/>
                                          </p:val>
                                        </p:tav>
                                        <p:tav tm="100000">
                                          <p:val>
                                            <p:strVal val="ppt_y+ppt_h"/>
                                          </p:val>
                                        </p:tav>
                                      </p:tavLst>
                                    </p:anim>
                                    <p:animScale>
                                      <p:cBhvr>
                                        <p:cTn id="34" dur="26">
                                          <p:stCondLst>
                                            <p:cond delay="620"/>
                                          </p:stCondLst>
                                        </p:cTn>
                                        <p:tgtEl>
                                          <p:spTgt spid="3">
                                            <p:txEl>
                                              <p:pRg st="1" end="1"/>
                                            </p:txEl>
                                          </p:spTgt>
                                        </p:tgtEl>
                                      </p:cBhvr>
                                      <p:to x="100000" y="60000"/>
                                    </p:animScale>
                                    <p:animScale>
                                      <p:cBhvr>
                                        <p:cTn id="35" dur="166" decel="50000">
                                          <p:stCondLst>
                                            <p:cond delay="646"/>
                                          </p:stCondLst>
                                        </p:cTn>
                                        <p:tgtEl>
                                          <p:spTgt spid="3">
                                            <p:txEl>
                                              <p:pRg st="1" end="1"/>
                                            </p:txEl>
                                          </p:spTgt>
                                        </p:tgtEl>
                                      </p:cBhvr>
                                      <p:to x="100000" y="100000"/>
                                    </p:animScale>
                                    <p:animScale>
                                      <p:cBhvr>
                                        <p:cTn id="36" dur="26">
                                          <p:stCondLst>
                                            <p:cond delay="1312"/>
                                          </p:stCondLst>
                                        </p:cTn>
                                        <p:tgtEl>
                                          <p:spTgt spid="3">
                                            <p:txEl>
                                              <p:pRg st="1" end="1"/>
                                            </p:txEl>
                                          </p:spTgt>
                                        </p:tgtEl>
                                      </p:cBhvr>
                                      <p:to x="100000" y="80000"/>
                                    </p:animScale>
                                    <p:animScale>
                                      <p:cBhvr>
                                        <p:cTn id="37" dur="166" decel="50000">
                                          <p:stCondLst>
                                            <p:cond delay="1338"/>
                                          </p:stCondLst>
                                        </p:cTn>
                                        <p:tgtEl>
                                          <p:spTgt spid="3">
                                            <p:txEl>
                                              <p:pRg st="1" end="1"/>
                                            </p:txEl>
                                          </p:spTgt>
                                        </p:tgtEl>
                                      </p:cBhvr>
                                      <p:to x="100000" y="100000"/>
                                    </p:animScale>
                                    <p:animScale>
                                      <p:cBhvr>
                                        <p:cTn id="38" dur="26">
                                          <p:stCondLst>
                                            <p:cond delay="1642"/>
                                          </p:stCondLst>
                                        </p:cTn>
                                        <p:tgtEl>
                                          <p:spTgt spid="3">
                                            <p:txEl>
                                              <p:pRg st="1" end="1"/>
                                            </p:txEl>
                                          </p:spTgt>
                                        </p:tgtEl>
                                      </p:cBhvr>
                                      <p:to x="100000" y="90000"/>
                                    </p:animScale>
                                    <p:animScale>
                                      <p:cBhvr>
                                        <p:cTn id="39" dur="166" decel="50000">
                                          <p:stCondLst>
                                            <p:cond delay="1668"/>
                                          </p:stCondLst>
                                        </p:cTn>
                                        <p:tgtEl>
                                          <p:spTgt spid="3">
                                            <p:txEl>
                                              <p:pRg st="1" end="1"/>
                                            </p:txEl>
                                          </p:spTgt>
                                        </p:tgtEl>
                                      </p:cBhvr>
                                      <p:to x="100000" y="100000"/>
                                    </p:animScale>
                                    <p:animScale>
                                      <p:cBhvr>
                                        <p:cTn id="40" dur="26">
                                          <p:stCondLst>
                                            <p:cond delay="1808"/>
                                          </p:stCondLst>
                                        </p:cTn>
                                        <p:tgtEl>
                                          <p:spTgt spid="3">
                                            <p:txEl>
                                              <p:pRg st="1" end="1"/>
                                            </p:txEl>
                                          </p:spTgt>
                                        </p:tgtEl>
                                      </p:cBhvr>
                                      <p:to x="100000" y="95000"/>
                                    </p:animScale>
                                    <p:animScale>
                                      <p:cBhvr>
                                        <p:cTn id="41" dur="166" decel="50000">
                                          <p:stCondLst>
                                            <p:cond delay="1834"/>
                                          </p:stCondLst>
                                        </p:cTn>
                                        <p:tgtEl>
                                          <p:spTgt spid="3">
                                            <p:txEl>
                                              <p:pRg st="1" end="1"/>
                                            </p:txEl>
                                          </p:spTgt>
                                        </p:tgtEl>
                                      </p:cBhvr>
                                      <p:to x="100000" y="100000"/>
                                    </p:animScale>
                                    <p:set>
                                      <p:cBhvr>
                                        <p:cTn id="4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783708">
            <a:off x="-806900" y="2195553"/>
            <a:ext cx="4280894" cy="1695631"/>
          </a:xfrm>
        </p:spPr>
        <p:txBody>
          <a:bodyPr/>
          <a:lstStyle/>
          <a:p>
            <a:r>
              <a:rPr lang="en-GB" dirty="0" smtClean="0"/>
              <a:t>        </a:t>
            </a:r>
            <a:r>
              <a:rPr lang="en-GB" dirty="0" smtClean="0">
                <a:solidFill>
                  <a:schemeClr val="accent5">
                    <a:lumMod val="75000"/>
                  </a:schemeClr>
                </a:solidFill>
              </a:rPr>
              <a:t>How to save water</a:t>
            </a:r>
            <a:endParaRPr lang="en-GB" dirty="0">
              <a:solidFill>
                <a:schemeClr val="accent5">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GB" dirty="0" smtClean="0">
                <a:solidFill>
                  <a:srgbClr val="CC0099"/>
                </a:solidFill>
                <a:latin typeface="Algerian" pitchFamily="82" charset="0"/>
              </a:rPr>
              <a:t>you </a:t>
            </a:r>
            <a:r>
              <a:rPr lang="en-GB" dirty="0" smtClean="0">
                <a:solidFill>
                  <a:srgbClr val="CC0099"/>
                </a:solidFill>
                <a:latin typeface="Algerian" pitchFamily="82" charset="0"/>
              </a:rPr>
              <a:t>how to save water and we would like you to know to</a:t>
            </a:r>
            <a:r>
              <a:rPr lang="en-GB" dirty="0">
                <a:solidFill>
                  <a:srgbClr val="CC0099"/>
                </a:solidFill>
                <a:latin typeface="Algerian" pitchFamily="82" charset="0"/>
              </a:rPr>
              <a:t>! We have  lots of ways to show </a:t>
            </a:r>
            <a:endParaRPr lang="en-GB" dirty="0" smtClean="0">
              <a:solidFill>
                <a:srgbClr val="CC0099"/>
              </a:solidFill>
              <a:latin typeface="Algerian" pitchFamily="82" charset="0"/>
            </a:endParaRPr>
          </a:p>
          <a:p>
            <a:r>
              <a:rPr lang="en-GB" dirty="0" smtClean="0">
                <a:solidFill>
                  <a:srgbClr val="CC0099"/>
                </a:solidFill>
                <a:latin typeface="Algerian" pitchFamily="82" charset="0"/>
              </a:rPr>
              <a:t>When </a:t>
            </a:r>
            <a:r>
              <a:rPr lang="en-GB" dirty="0">
                <a:solidFill>
                  <a:srgbClr val="CC0099"/>
                </a:solidFill>
                <a:latin typeface="Algerian" pitchFamily="82" charset="0"/>
              </a:rPr>
              <a:t>you have a bath  share it with your siblings.</a:t>
            </a:r>
          </a:p>
          <a:p>
            <a:r>
              <a:rPr lang="en-GB" dirty="0">
                <a:solidFill>
                  <a:srgbClr val="CC0099"/>
                </a:solidFill>
                <a:latin typeface="Algerian" pitchFamily="82" charset="0"/>
              </a:rPr>
              <a:t>Don’t leave the tap </a:t>
            </a:r>
            <a:r>
              <a:rPr lang="en-GB" dirty="0" smtClean="0">
                <a:solidFill>
                  <a:srgbClr val="CC0099"/>
                </a:solidFill>
                <a:latin typeface="Algerian" pitchFamily="82" charset="0"/>
              </a:rPr>
              <a:t>running</a:t>
            </a:r>
            <a:r>
              <a:rPr lang="en-GB" dirty="0">
                <a:solidFill>
                  <a:srgbClr val="CC0099"/>
                </a:solidFill>
                <a:latin typeface="Algerian" pitchFamily="82" charset="0"/>
              </a:rPr>
              <a:t>.</a:t>
            </a:r>
          </a:p>
          <a:p>
            <a:r>
              <a:rPr lang="en-GB" dirty="0">
                <a:solidFill>
                  <a:srgbClr val="CC0099"/>
                </a:solidFill>
                <a:latin typeface="Algerian" pitchFamily="82" charset="0"/>
              </a:rPr>
              <a:t>When you get a drink of water try to drink it all or give it to someone else.</a:t>
            </a:r>
          </a:p>
          <a:p>
            <a:r>
              <a:rPr lang="en-GB" dirty="0">
                <a:solidFill>
                  <a:srgbClr val="CC0099"/>
                </a:solidFill>
                <a:latin typeface="Algerian" pitchFamily="82" charset="0"/>
              </a:rPr>
              <a:t>We you go to the toilet and someone wants to go after you don’t flush it until the other person has </a:t>
            </a:r>
            <a:r>
              <a:rPr lang="en-GB" dirty="0" smtClean="0">
                <a:solidFill>
                  <a:srgbClr val="CC0099"/>
                </a:solidFill>
                <a:latin typeface="Algerian" pitchFamily="82" charset="0"/>
              </a:rPr>
              <a:t>finished.</a:t>
            </a:r>
            <a:endParaRPr lang="en-GB" dirty="0">
              <a:solidFill>
                <a:srgbClr val="CC0099"/>
              </a:solidFill>
              <a:latin typeface="Algerian" pitchFamily="82" charset="0"/>
            </a:endParaRPr>
          </a:p>
        </p:txBody>
      </p:sp>
    </p:spTree>
    <p:extLst>
      <p:ext uri="{BB962C8B-B14F-4D97-AF65-F5344CB8AC3E}">
        <p14:creationId xmlns:p14="http://schemas.microsoft.com/office/powerpoint/2010/main" val="32846450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3">
                                            <p:txEl>
                                              <p:pRg st="4" end="4"/>
                                            </p:txEl>
                                          </p:spTgt>
                                        </p:tgtEl>
                                      </p:cBhvr>
                                    </p:animEffect>
                                    <p:set>
                                      <p:cBhvr>
                                        <p:cTn id="2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6"/>
            <a:ext cx="7125113" cy="924475"/>
          </a:xfrm>
        </p:spPr>
        <p:txBody>
          <a:bodyPr>
            <a:normAutofit fontScale="90000"/>
          </a:bodyPr>
          <a:lstStyle/>
          <a:p>
            <a:pPr algn="ctr"/>
            <a:r>
              <a:rPr lang="en-GB" dirty="0" smtClean="0">
                <a:solidFill>
                  <a:srgbClr val="CC0099"/>
                </a:solidFill>
              </a:rPr>
              <a:t>How to support </a:t>
            </a:r>
            <a:r>
              <a:rPr lang="en-GB" dirty="0"/>
              <a:t/>
            </a:r>
            <a:br>
              <a:rPr lang="en-GB" dirty="0"/>
            </a:br>
            <a:r>
              <a:rPr lang="en-GB" dirty="0" smtClean="0">
                <a:solidFill>
                  <a:srgbClr val="CC0099"/>
                </a:solidFill>
              </a:rPr>
              <a:t>Water aid?</a:t>
            </a:r>
            <a:endParaRPr lang="en-GB" dirty="0">
              <a:solidFill>
                <a:srgbClr val="CC0099"/>
              </a:solidFill>
            </a:endParaRPr>
          </a:p>
        </p:txBody>
      </p:sp>
      <p:sp>
        <p:nvSpPr>
          <p:cNvPr id="3" name="Content Placeholder 2"/>
          <p:cNvSpPr>
            <a:spLocks noGrp="1"/>
          </p:cNvSpPr>
          <p:nvPr>
            <p:ph idx="1"/>
          </p:nvPr>
        </p:nvSpPr>
        <p:spPr>
          <a:xfrm>
            <a:off x="971600" y="1772816"/>
            <a:ext cx="7125112" cy="4051437"/>
          </a:xfrm>
        </p:spPr>
        <p:txBody>
          <a:bodyPr>
            <a:normAutofit/>
          </a:bodyPr>
          <a:lstStyle/>
          <a:p>
            <a:r>
              <a:rPr lang="en-GB" dirty="0" smtClean="0">
                <a:solidFill>
                  <a:srgbClr val="FF5050"/>
                </a:solidFill>
              </a:rPr>
              <a:t>Just donate £2 a month and it could stop children from drinking dirty water.</a:t>
            </a:r>
          </a:p>
          <a:p>
            <a:r>
              <a:rPr lang="en-GB" dirty="0" smtClean="0">
                <a:solidFill>
                  <a:srgbClr val="FF5050"/>
                </a:solidFill>
              </a:rPr>
              <a:t>At the minute water aid are making special pumps just for people that are in need for water and are so they are going to send as many as they can over the world.</a:t>
            </a:r>
          </a:p>
        </p:txBody>
      </p:sp>
    </p:spTree>
    <p:extLst>
      <p:ext uri="{BB962C8B-B14F-4D97-AF65-F5344CB8AC3E}">
        <p14:creationId xmlns:p14="http://schemas.microsoft.com/office/powerpoint/2010/main" val="341594594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298306">
            <a:off x="-601890" y="2829840"/>
            <a:ext cx="4767627" cy="1695631"/>
          </a:xfrm>
        </p:spPr>
        <p:txBody>
          <a:bodyPr/>
          <a:lstStyle/>
          <a:p>
            <a:pPr algn="ctr"/>
            <a:r>
              <a:rPr lang="en-GB" dirty="0" smtClean="0">
                <a:solidFill>
                  <a:schemeClr val="accent5">
                    <a:lumMod val="75000"/>
                  </a:schemeClr>
                </a:solidFill>
              </a:rPr>
              <a:t>Facts about </a:t>
            </a:r>
            <a:r>
              <a:rPr lang="en-GB" dirty="0">
                <a:solidFill>
                  <a:schemeClr val="accent5">
                    <a:lumMod val="75000"/>
                  </a:schemeClr>
                </a:solidFill>
              </a:rPr>
              <a:t>U</a:t>
            </a:r>
            <a:r>
              <a:rPr lang="en-GB" dirty="0" smtClean="0">
                <a:solidFill>
                  <a:schemeClr val="accent5">
                    <a:lumMod val="75000"/>
                  </a:schemeClr>
                </a:solidFill>
              </a:rPr>
              <a:t>ganda </a:t>
            </a:r>
            <a:endParaRPr lang="en-GB" dirty="0">
              <a:solidFill>
                <a:schemeClr val="accent5">
                  <a:lumMod val="75000"/>
                </a:schemeClr>
              </a:solidFill>
            </a:endParaRPr>
          </a:p>
        </p:txBody>
      </p:sp>
      <p:sp>
        <p:nvSpPr>
          <p:cNvPr id="3" name="Content Placeholder 2"/>
          <p:cNvSpPr>
            <a:spLocks noGrp="1"/>
          </p:cNvSpPr>
          <p:nvPr>
            <p:ph idx="1"/>
          </p:nvPr>
        </p:nvSpPr>
        <p:spPr/>
        <p:txBody>
          <a:bodyPr/>
          <a:lstStyle/>
          <a:p>
            <a:r>
              <a:rPr lang="en-GB"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Times New Roman"/>
              </a:rPr>
              <a:t>Over 22 million people don't have access to adequate sanitation in Uganda, almost two thirds of the population.</a:t>
            </a:r>
            <a:endParaRPr lang="en-GB" sz="1050" dirty="0">
              <a:latin typeface="Times New Roman"/>
              <a:ea typeface="Times New Roman"/>
            </a:endParaRPr>
          </a:p>
          <a:p>
            <a:r>
              <a:rPr lang="en-GB"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Times New Roman"/>
              </a:rPr>
              <a:t>Over half the population in Uganda lacks a safe place to go to the</a:t>
            </a:r>
            <a:r>
              <a:rPr lang="en-GB" sz="2000" b="1" dirty="0">
                <a:ln w="5271" cap="flat" cmpd="sng" algn="ctr">
                  <a:solidFill>
                    <a:srgbClr val="4579B8"/>
                  </a:solidFill>
                  <a:prstDash val="solid"/>
                  <a:round/>
                </a:ln>
                <a:gradFill>
                  <a:gsLst>
                    <a:gs pos="0">
                      <a:srgbClr val="BED3F9"/>
                    </a:gs>
                    <a:gs pos="9000">
                      <a:srgbClr val="9EC1FF"/>
                    </a:gs>
                    <a:gs pos="50000">
                      <a:srgbClr val="003692"/>
                    </a:gs>
                    <a:gs pos="79000">
                      <a:srgbClr val="9EC1FF"/>
                    </a:gs>
                    <a:gs pos="100000">
                      <a:srgbClr val="BED3F9"/>
                    </a:gs>
                  </a:gsLst>
                  <a:lin ang="5400000" scaled="0"/>
                </a:gradFill>
                <a:latin typeface="Times New Roman"/>
                <a:ea typeface="Times New Roman"/>
              </a:rPr>
              <a:t> toilet. This is almost a quarter of the population.</a:t>
            </a:r>
            <a:endParaRPr lang="en-GB" sz="1100" dirty="0">
              <a:latin typeface="Times New Roman"/>
              <a:ea typeface="Times New Roman"/>
            </a:endParaRPr>
          </a:p>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5085184"/>
            <a:ext cx="2592288" cy="1481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58379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566" y="527543"/>
            <a:ext cx="7125113" cy="780574"/>
          </a:xfrm>
        </p:spPr>
        <p:txBody>
          <a:bodyPr>
            <a:normAutofit/>
          </a:bodyPr>
          <a:lstStyle/>
          <a:p>
            <a:r>
              <a:rPr lang="en-GB" dirty="0" smtClean="0"/>
              <a:t>       </a:t>
            </a:r>
            <a:r>
              <a:rPr lang="en-GB" dirty="0" smtClean="0">
                <a:solidFill>
                  <a:srgbClr val="FF00FF"/>
                </a:solidFill>
              </a:rPr>
              <a:t>Thank you for listening</a:t>
            </a:r>
            <a:endParaRPr lang="en-GB" dirty="0">
              <a:solidFill>
                <a:srgbClr val="FF00FF"/>
              </a:solidFill>
            </a:endParaRPr>
          </a:p>
        </p:txBody>
      </p:sp>
      <p:sp>
        <p:nvSpPr>
          <p:cNvPr id="3" name="Content Placeholder 2"/>
          <p:cNvSpPr>
            <a:spLocks noGrp="1"/>
          </p:cNvSpPr>
          <p:nvPr>
            <p:ph idx="1"/>
          </p:nvPr>
        </p:nvSpPr>
        <p:spPr/>
        <p:txBody>
          <a:bodyPr/>
          <a:lstStyle/>
          <a:p>
            <a:pPr marL="0" indent="0">
              <a:buNone/>
            </a:pP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501257">
            <a:off x="971600" y="1772816"/>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218429">
            <a:off x="3007580" y="1768613"/>
            <a:ext cx="215265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45941">
            <a:off x="971600" y="3915941"/>
            <a:ext cx="1828800" cy="1885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931563">
            <a:off x="2800400" y="3915941"/>
            <a:ext cx="2359831" cy="1885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56065">
            <a:off x="5160230" y="1791865"/>
            <a:ext cx="2004058"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0596033">
            <a:off x="5105747" y="3917925"/>
            <a:ext cx="2058541" cy="1883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21426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gtEl>
                                        <p:attrNameLst>
                                          <p:attrName>style.visibility</p:attrName>
                                        </p:attrNameLst>
                                      </p:cBhvr>
                                      <p:to>
                                        <p:strVal val="visible"/>
                                      </p:to>
                                    </p:set>
                                    <p:anim calcmode="lin" valueType="num">
                                      <p:cBhvr additive="base">
                                        <p:cTn id="19" dur="500" fill="hold"/>
                                        <p:tgtEl>
                                          <p:spTgt spid="3075"/>
                                        </p:tgtEl>
                                        <p:attrNameLst>
                                          <p:attrName>ppt_x</p:attrName>
                                        </p:attrNameLst>
                                      </p:cBhvr>
                                      <p:tavLst>
                                        <p:tav tm="0">
                                          <p:val>
                                            <p:strVal val="#ppt_x"/>
                                          </p:val>
                                        </p:tav>
                                        <p:tav tm="100000">
                                          <p:val>
                                            <p:strVal val="#ppt_x"/>
                                          </p:val>
                                        </p:tav>
                                      </p:tavLst>
                                    </p:anim>
                                    <p:anim calcmode="lin" valueType="num">
                                      <p:cBhvr additive="base">
                                        <p:cTn id="20"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ppt_x"/>
                                          </p:val>
                                        </p:tav>
                                        <p:tav tm="100000">
                                          <p:val>
                                            <p:strVal val="#ppt_x"/>
                                          </p:val>
                                        </p:tav>
                                      </p:tavLst>
                                    </p:anim>
                                    <p:anim calcmode="lin" valueType="num">
                                      <p:cBhvr additive="base">
                                        <p:cTn id="26"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8"/>
                                        </p:tgtEl>
                                        <p:attrNameLst>
                                          <p:attrName>style.visibility</p:attrName>
                                        </p:attrNameLst>
                                      </p:cBhvr>
                                      <p:to>
                                        <p:strVal val="visible"/>
                                      </p:to>
                                    </p:set>
                                    <p:anim calcmode="lin" valueType="num">
                                      <p:cBhvr additive="base">
                                        <p:cTn id="31" dur="500" fill="hold"/>
                                        <p:tgtEl>
                                          <p:spTgt spid="3078"/>
                                        </p:tgtEl>
                                        <p:attrNameLst>
                                          <p:attrName>ppt_x</p:attrName>
                                        </p:attrNameLst>
                                      </p:cBhvr>
                                      <p:tavLst>
                                        <p:tav tm="0">
                                          <p:val>
                                            <p:strVal val="#ppt_x"/>
                                          </p:val>
                                        </p:tav>
                                        <p:tav tm="100000">
                                          <p:val>
                                            <p:strVal val="#ppt_x"/>
                                          </p:val>
                                        </p:tav>
                                      </p:tavLst>
                                    </p:anim>
                                    <p:anim calcmode="lin" valueType="num">
                                      <p:cBhvr additive="base">
                                        <p:cTn id="32"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80"/>
                                        </p:tgtEl>
                                        <p:attrNameLst>
                                          <p:attrName>style.visibility</p:attrName>
                                        </p:attrNameLst>
                                      </p:cBhvr>
                                      <p:to>
                                        <p:strVal val="visible"/>
                                      </p:to>
                                    </p:set>
                                    <p:anim calcmode="lin" valueType="num">
                                      <p:cBhvr additive="base">
                                        <p:cTn id="37" dur="500" fill="hold"/>
                                        <p:tgtEl>
                                          <p:spTgt spid="3080"/>
                                        </p:tgtEl>
                                        <p:attrNameLst>
                                          <p:attrName>ppt_x</p:attrName>
                                        </p:attrNameLst>
                                      </p:cBhvr>
                                      <p:tavLst>
                                        <p:tav tm="0">
                                          <p:val>
                                            <p:strVal val="#ppt_x"/>
                                          </p:val>
                                        </p:tav>
                                        <p:tav tm="100000">
                                          <p:val>
                                            <p:strVal val="#ppt_x"/>
                                          </p:val>
                                        </p:tav>
                                      </p:tavLst>
                                    </p:anim>
                                    <p:anim calcmode="lin" valueType="num">
                                      <p:cBhvr additive="base">
                                        <p:cTn id="38" dur="500" fill="hold"/>
                                        <p:tgtEl>
                                          <p:spTgt spid="30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110</TotalTime>
  <Words>293</Words>
  <Application>Microsoft Office PowerPoint</Application>
  <PresentationFormat>On-screen Show (4:3)</PresentationFormat>
  <Paragraphs>24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Kilter</vt:lpstr>
      <vt:lpstr>Water aid</vt:lpstr>
      <vt:lpstr>                   Uganda</vt:lpstr>
      <vt:lpstr>         What  water aid do</vt:lpstr>
      <vt:lpstr>        How to save water</vt:lpstr>
      <vt:lpstr>How to support  Water aid?</vt:lpstr>
      <vt:lpstr>Facts about Uganda </vt:lpstr>
      <vt:lpstr>       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aid</dc:title>
  <dc:creator>Handsworth01</dc:creator>
  <cp:lastModifiedBy>Handsworth01</cp:lastModifiedBy>
  <cp:revision>15</cp:revision>
  <dcterms:created xsi:type="dcterms:W3CDTF">2014-03-04T15:04:48Z</dcterms:created>
  <dcterms:modified xsi:type="dcterms:W3CDTF">2014-04-25T09:28:56Z</dcterms:modified>
</cp:coreProperties>
</file>