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074" autoAdjust="0"/>
    <p:restoredTop sz="94660"/>
  </p:normalViewPr>
  <p:slideViewPr>
    <p:cSldViewPr>
      <p:cViewPr varScale="1">
        <p:scale>
          <a:sx n="70" d="100"/>
          <a:sy n="70" d="100"/>
        </p:scale>
        <p:origin x="-181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7346BC5F-B751-49B1-B05A-852CEFA88929}" type="datetimeFigureOut">
              <a:rPr lang="en-GB" smtClean="0"/>
              <a:t>25/04/2014</a:t>
            </a:fld>
            <a:endParaRPr lang="en-GB"/>
          </a:p>
        </p:txBody>
      </p:sp>
      <p:sp>
        <p:nvSpPr>
          <p:cNvPr id="17" name="Footer Placeholder 16"/>
          <p:cNvSpPr>
            <a:spLocks noGrp="1"/>
          </p:cNvSpPr>
          <p:nvPr>
            <p:ph type="ftr" sz="quarter" idx="11"/>
          </p:nvPr>
        </p:nvSpPr>
        <p:spPr>
          <a:xfrm>
            <a:off x="5410200" y="4205288"/>
            <a:ext cx="1295400" cy="457200"/>
          </a:xfrm>
        </p:spPr>
        <p:txBody>
          <a:bodyPr/>
          <a:lstStyle/>
          <a:p>
            <a:endParaRPr lang="en-GB"/>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9A3E1E02-2E5B-4963-B0E6-5E703CB115B7}"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346BC5F-B751-49B1-B05A-852CEFA88929}" type="datetimeFigureOut">
              <a:rPr lang="en-GB" smtClean="0"/>
              <a:t>25/04/2014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3E1E02-2E5B-4963-B0E6-5E703CB115B7}"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346BC5F-B751-49B1-B05A-852CEFA88929}" type="datetimeFigureOut">
              <a:rPr lang="en-GB" smtClean="0"/>
              <a:t>25/04/2014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3E1E02-2E5B-4963-B0E6-5E703CB115B7}"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346BC5F-B751-49B1-B05A-852CEFA88929}" type="datetimeFigureOut">
              <a:rPr lang="en-GB" smtClean="0"/>
              <a:t>25/04/2014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3E1E02-2E5B-4963-B0E6-5E703CB115B7}"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346BC5F-B751-49B1-B05A-852CEFA88929}" type="datetimeFigureOut">
              <a:rPr lang="en-GB" smtClean="0"/>
              <a:t>25/04/2014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3E1E02-2E5B-4963-B0E6-5E703CB115B7}"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346BC5F-B751-49B1-B05A-852CEFA88929}" type="datetimeFigureOut">
              <a:rPr lang="en-GB" smtClean="0"/>
              <a:t>25/04/2014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A3E1E02-2E5B-4963-B0E6-5E703CB115B7}"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7346BC5F-B751-49B1-B05A-852CEFA88929}" type="datetimeFigureOut">
              <a:rPr lang="en-GB" smtClean="0"/>
              <a:t>25/04/2014</a:t>
            </a:fld>
            <a:endParaRPr lang="en-GB"/>
          </a:p>
        </p:txBody>
      </p:sp>
      <p:sp>
        <p:nvSpPr>
          <p:cNvPr id="27" name="Slide Number Placeholder 26"/>
          <p:cNvSpPr>
            <a:spLocks noGrp="1"/>
          </p:cNvSpPr>
          <p:nvPr>
            <p:ph type="sldNum" sz="quarter" idx="11"/>
          </p:nvPr>
        </p:nvSpPr>
        <p:spPr/>
        <p:txBody>
          <a:bodyPr rtlCol="0"/>
          <a:lstStyle/>
          <a:p>
            <a:fld id="{9A3E1E02-2E5B-4963-B0E6-5E703CB115B7}" type="slidenum">
              <a:rPr lang="en-GB" smtClean="0"/>
              <a:t>‹#›</a:t>
            </a:fld>
            <a:endParaRPr lang="en-GB"/>
          </a:p>
        </p:txBody>
      </p:sp>
      <p:sp>
        <p:nvSpPr>
          <p:cNvPr id="28" name="Footer Placeholder 27"/>
          <p:cNvSpPr>
            <a:spLocks noGrp="1"/>
          </p:cNvSpPr>
          <p:nvPr>
            <p:ph type="ftr" sz="quarter" idx="12"/>
          </p:nvPr>
        </p:nvSpPr>
        <p:spPr/>
        <p:txBody>
          <a:bodyPr rtlCol="0"/>
          <a:lstStyle/>
          <a:p>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7346BC5F-B751-49B1-B05A-852CEFA88929}" type="datetimeFigureOut">
              <a:rPr lang="en-GB" smtClean="0"/>
              <a:t>25/04/2014</a:t>
            </a:fld>
            <a:endParaRPr lang="en-GB"/>
          </a:p>
        </p:txBody>
      </p:sp>
      <p:sp>
        <p:nvSpPr>
          <p:cNvPr id="4" name="Footer Placeholder 3"/>
          <p:cNvSpPr>
            <a:spLocks noGrp="1"/>
          </p:cNvSpPr>
          <p:nvPr>
            <p:ph type="ftr" sz="quarter" idx="11"/>
          </p:nvPr>
        </p:nvSpPr>
        <p:spPr>
          <a:xfrm>
            <a:off x="5257800" y="612648"/>
            <a:ext cx="1325880" cy="457200"/>
          </a:xfrm>
        </p:spPr>
        <p:txBody>
          <a:bodyPr/>
          <a:lstStyle/>
          <a:p>
            <a:endParaRPr lang="en-GB"/>
          </a:p>
        </p:txBody>
      </p:sp>
      <p:sp>
        <p:nvSpPr>
          <p:cNvPr id="5" name="Slide Number Placeholder 4"/>
          <p:cNvSpPr>
            <a:spLocks noGrp="1"/>
          </p:cNvSpPr>
          <p:nvPr>
            <p:ph type="sldNum" sz="quarter" idx="12"/>
          </p:nvPr>
        </p:nvSpPr>
        <p:spPr>
          <a:xfrm>
            <a:off x="8174736" y="2272"/>
            <a:ext cx="762000" cy="365760"/>
          </a:xfrm>
        </p:spPr>
        <p:txBody>
          <a:bodyPr/>
          <a:lstStyle/>
          <a:p>
            <a:fld id="{9A3E1E02-2E5B-4963-B0E6-5E703CB115B7}"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46BC5F-B751-49B1-B05A-852CEFA88929}" type="datetimeFigureOut">
              <a:rPr lang="en-GB" smtClean="0"/>
              <a:t>25/04/2014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A3E1E02-2E5B-4963-B0E6-5E703CB115B7}"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346BC5F-B751-49B1-B05A-852CEFA88929}" type="datetimeFigureOut">
              <a:rPr lang="en-GB" smtClean="0"/>
              <a:t>25/04/2014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A3E1E02-2E5B-4963-B0E6-5E703CB115B7}"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346BC5F-B751-49B1-B05A-852CEFA88929}" type="datetimeFigureOut">
              <a:rPr lang="en-GB" smtClean="0"/>
              <a:t>25/04/2014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A3E1E02-2E5B-4963-B0E6-5E703CB115B7}"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7346BC5F-B751-49B1-B05A-852CEFA88929}" type="datetimeFigureOut">
              <a:rPr lang="en-GB" smtClean="0"/>
              <a:t>25/04/2014</a:t>
            </a:fld>
            <a:endParaRPr lang="en-GB"/>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GB"/>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9A3E1E02-2E5B-4963-B0E6-5E703CB115B7}"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2492896"/>
            <a:ext cx="8458200" cy="1470025"/>
          </a:xfrm>
        </p:spPr>
        <p:txBody>
          <a:bodyPr/>
          <a:lstStyle/>
          <a:p>
            <a:r>
              <a:rPr lang="en-GB" b="1" i="1" u="sng" dirty="0" smtClean="0">
                <a:latin typeface="Agency FB" pitchFamily="34" charset="0"/>
              </a:rPr>
              <a:t>Water aid in Madagascar</a:t>
            </a:r>
            <a:endParaRPr lang="en-GB" b="1" i="1" u="sng" dirty="0">
              <a:latin typeface="Agency FB" pitchFamily="34" charset="0"/>
            </a:endParaRPr>
          </a:p>
        </p:txBody>
      </p:sp>
      <p:sp>
        <p:nvSpPr>
          <p:cNvPr id="3" name="Subtitle 2"/>
          <p:cNvSpPr>
            <a:spLocks noGrp="1"/>
          </p:cNvSpPr>
          <p:nvPr>
            <p:ph type="subTitle" idx="1"/>
          </p:nvPr>
        </p:nvSpPr>
        <p:spPr>
          <a:xfrm>
            <a:off x="0" y="3861048"/>
            <a:ext cx="4953000" cy="2016224"/>
          </a:xfrm>
          <a:solidFill>
            <a:srgbClr val="0070C0"/>
          </a:solidFill>
        </p:spPr>
        <p:style>
          <a:lnRef idx="2">
            <a:schemeClr val="accent6"/>
          </a:lnRef>
          <a:fillRef idx="1">
            <a:schemeClr val="lt1"/>
          </a:fillRef>
          <a:effectRef idx="0">
            <a:schemeClr val="accent6"/>
          </a:effectRef>
          <a:fontRef idx="minor">
            <a:schemeClr val="dk1"/>
          </a:fontRef>
        </p:style>
        <p:txBody>
          <a:bodyPr>
            <a:noAutofit/>
          </a:bodyPr>
          <a:lstStyle/>
          <a:p>
            <a:pPr algn="ctr"/>
            <a:r>
              <a:rPr lang="en-GB" sz="3200" dirty="0" smtClean="0">
                <a:solidFill>
                  <a:srgbClr val="00B0F0"/>
                </a:solidFill>
                <a:latin typeface="Arabic Typesetting" pitchFamily="66" charset="-78"/>
                <a:cs typeface="Arabic Typesetting" pitchFamily="66" charset="-78"/>
              </a:rPr>
              <a:t>By </a:t>
            </a:r>
          </a:p>
          <a:p>
            <a:pPr algn="ctr"/>
            <a:r>
              <a:rPr lang="en-GB" sz="3200" dirty="0" smtClean="0">
                <a:solidFill>
                  <a:srgbClr val="00B0F0"/>
                </a:solidFill>
                <a:latin typeface="Arabic Typesetting" pitchFamily="66" charset="-78"/>
                <a:cs typeface="Arabic Typesetting" pitchFamily="66" charset="-78"/>
              </a:rPr>
              <a:t>Agnes Prosser</a:t>
            </a:r>
          </a:p>
          <a:p>
            <a:pPr algn="ctr"/>
            <a:r>
              <a:rPr lang="en-GB" sz="3200" dirty="0" smtClean="0">
                <a:solidFill>
                  <a:srgbClr val="00B0F0"/>
                </a:solidFill>
                <a:latin typeface="Arabic Typesetting" pitchFamily="66" charset="-78"/>
                <a:cs typeface="Arabic Typesetting" pitchFamily="66" charset="-78"/>
              </a:rPr>
              <a:t>+</a:t>
            </a:r>
          </a:p>
          <a:p>
            <a:pPr algn="ctr"/>
            <a:r>
              <a:rPr lang="en-GB" sz="3200" dirty="0" smtClean="0">
                <a:solidFill>
                  <a:srgbClr val="00B0F0"/>
                </a:solidFill>
                <a:latin typeface="Arabic Typesetting" pitchFamily="66" charset="-78"/>
                <a:cs typeface="Arabic Typesetting" pitchFamily="66" charset="-78"/>
              </a:rPr>
              <a:t>Irene Bourgeais</a:t>
            </a:r>
            <a:endParaRPr lang="en-GB" sz="3200" dirty="0">
              <a:solidFill>
                <a:srgbClr val="00B0F0"/>
              </a:solidFill>
              <a:latin typeface="Arabic Typesetting" pitchFamily="66" charset="-78"/>
              <a:cs typeface="Arabic Typesetting" pitchFamily="66" charset="-78"/>
            </a:endParaRPr>
          </a:p>
        </p:txBody>
      </p:sp>
      <p:sp>
        <p:nvSpPr>
          <p:cNvPr id="4" name="TextBox 3"/>
          <p:cNvSpPr txBox="1"/>
          <p:nvPr/>
        </p:nvSpPr>
        <p:spPr>
          <a:xfrm>
            <a:off x="4932040" y="3826668"/>
            <a:ext cx="4211960" cy="369332"/>
          </a:xfrm>
          <a:prstGeom prst="rect">
            <a:avLst/>
          </a:prstGeom>
          <a:solidFill>
            <a:srgbClr val="002060"/>
          </a:solidFill>
        </p:spPr>
        <p:txBody>
          <a:bodyPr wrap="square" rtlCol="0">
            <a:spAutoFit/>
          </a:bodyPr>
          <a:lstStyle/>
          <a:p>
            <a:endParaRPr lang="en-GB" dirty="0"/>
          </a:p>
        </p:txBody>
      </p:sp>
    </p:spTree>
    <p:extLst>
      <p:ext uri="{BB962C8B-B14F-4D97-AF65-F5344CB8AC3E}">
        <p14:creationId xmlns:p14="http://schemas.microsoft.com/office/powerpoint/2010/main" val="105655013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4" presetClass="emph" presetSubtype="0" fill="hold" grpId="0" nodeType="clickEffect">
                                  <p:stCondLst>
                                    <p:cond delay="0"/>
                                  </p:stCondLst>
                                  <p:iterate type="lt">
                                    <p:tmPct val="10000"/>
                                  </p:iterate>
                                  <p:childTnLst>
                                    <p:animMotion origin="layout" path="M 0.0 0.0 L 0.0 -0.07213" pathEditMode="relative" ptsTypes="">
                                      <p:cBhvr>
                                        <p:cTn id="12" dur="250" accel="50000" decel="50000" autoRev="1" fill="hold">
                                          <p:stCondLst>
                                            <p:cond delay="0"/>
                                          </p:stCondLst>
                                        </p:cTn>
                                        <p:tgtEl>
                                          <p:spTgt spid="3">
                                            <p:txEl>
                                              <p:pRg st="0" end="0"/>
                                            </p:txEl>
                                          </p:spTgt>
                                        </p:tgtEl>
                                        <p:attrNameLst>
                                          <p:attrName>ppt_x</p:attrName>
                                          <p:attrName>ppt_y</p:attrName>
                                        </p:attrNameLst>
                                      </p:cBhvr>
                                    </p:animMotion>
                                    <p:animRot by="1500000">
                                      <p:cBhvr>
                                        <p:cTn id="13" dur="125" fill="hold">
                                          <p:stCondLst>
                                            <p:cond delay="0"/>
                                          </p:stCondLst>
                                        </p:cTn>
                                        <p:tgtEl>
                                          <p:spTgt spid="3">
                                            <p:txEl>
                                              <p:pRg st="0" end="0"/>
                                            </p:txEl>
                                          </p:spTgt>
                                        </p:tgtEl>
                                        <p:attrNameLst>
                                          <p:attrName>r</p:attrName>
                                        </p:attrNameLst>
                                      </p:cBhvr>
                                    </p:animRot>
                                    <p:animRot by="-1500000">
                                      <p:cBhvr>
                                        <p:cTn id="14" dur="125" fill="hold">
                                          <p:stCondLst>
                                            <p:cond delay="125"/>
                                          </p:stCondLst>
                                        </p:cTn>
                                        <p:tgtEl>
                                          <p:spTgt spid="3">
                                            <p:txEl>
                                              <p:pRg st="0" end="0"/>
                                            </p:txEl>
                                          </p:spTgt>
                                        </p:tgtEl>
                                        <p:attrNameLst>
                                          <p:attrName>r</p:attrName>
                                        </p:attrNameLst>
                                      </p:cBhvr>
                                    </p:animRot>
                                    <p:animRot by="-1500000">
                                      <p:cBhvr>
                                        <p:cTn id="15" dur="125" fill="hold">
                                          <p:stCondLst>
                                            <p:cond delay="250"/>
                                          </p:stCondLst>
                                        </p:cTn>
                                        <p:tgtEl>
                                          <p:spTgt spid="3">
                                            <p:txEl>
                                              <p:pRg st="0" end="0"/>
                                            </p:txEl>
                                          </p:spTgt>
                                        </p:tgtEl>
                                        <p:attrNameLst>
                                          <p:attrName>r</p:attrName>
                                        </p:attrNameLst>
                                      </p:cBhvr>
                                    </p:animRot>
                                    <p:animRot by="1500000">
                                      <p:cBhvr>
                                        <p:cTn id="16" dur="125" fill="hold">
                                          <p:stCondLst>
                                            <p:cond delay="375"/>
                                          </p:stCondLst>
                                        </p:cTn>
                                        <p:tgtEl>
                                          <p:spTgt spid="3">
                                            <p:txEl>
                                              <p:pRg st="0" end="0"/>
                                            </p:txEl>
                                          </p:spTgt>
                                        </p:tgtEl>
                                        <p:attrNameLst>
                                          <p:attrName>r</p:attrName>
                                        </p:attrNameLst>
                                      </p:cBhvr>
                                    </p:animRot>
                                  </p:childTnLst>
                                </p:cTn>
                              </p:par>
                              <p:par>
                                <p:cTn id="17" presetID="34" presetClass="emph" presetSubtype="0" fill="hold" grpId="0" nodeType="withEffect">
                                  <p:stCondLst>
                                    <p:cond delay="0"/>
                                  </p:stCondLst>
                                  <p:iterate type="lt">
                                    <p:tmPct val="10000"/>
                                  </p:iterate>
                                  <p:childTnLst>
                                    <p:animMotion origin="layout" path="M 0.0 0.0 L 0.0 -0.07213" pathEditMode="relative" ptsTypes="">
                                      <p:cBhvr>
                                        <p:cTn id="18" dur="250" accel="50000" decel="50000" autoRev="1" fill="hold">
                                          <p:stCondLst>
                                            <p:cond delay="0"/>
                                          </p:stCondLst>
                                        </p:cTn>
                                        <p:tgtEl>
                                          <p:spTgt spid="3">
                                            <p:txEl>
                                              <p:pRg st="1" end="1"/>
                                            </p:txEl>
                                          </p:spTgt>
                                        </p:tgtEl>
                                        <p:attrNameLst>
                                          <p:attrName>ppt_x</p:attrName>
                                          <p:attrName>ppt_y</p:attrName>
                                        </p:attrNameLst>
                                      </p:cBhvr>
                                    </p:animMotion>
                                    <p:animRot by="1500000">
                                      <p:cBhvr>
                                        <p:cTn id="19" dur="125" fill="hold">
                                          <p:stCondLst>
                                            <p:cond delay="0"/>
                                          </p:stCondLst>
                                        </p:cTn>
                                        <p:tgtEl>
                                          <p:spTgt spid="3">
                                            <p:txEl>
                                              <p:pRg st="1" end="1"/>
                                            </p:txEl>
                                          </p:spTgt>
                                        </p:tgtEl>
                                        <p:attrNameLst>
                                          <p:attrName>r</p:attrName>
                                        </p:attrNameLst>
                                      </p:cBhvr>
                                    </p:animRot>
                                    <p:animRot by="-1500000">
                                      <p:cBhvr>
                                        <p:cTn id="20" dur="125" fill="hold">
                                          <p:stCondLst>
                                            <p:cond delay="125"/>
                                          </p:stCondLst>
                                        </p:cTn>
                                        <p:tgtEl>
                                          <p:spTgt spid="3">
                                            <p:txEl>
                                              <p:pRg st="1" end="1"/>
                                            </p:txEl>
                                          </p:spTgt>
                                        </p:tgtEl>
                                        <p:attrNameLst>
                                          <p:attrName>r</p:attrName>
                                        </p:attrNameLst>
                                      </p:cBhvr>
                                    </p:animRot>
                                    <p:animRot by="-1500000">
                                      <p:cBhvr>
                                        <p:cTn id="21" dur="125" fill="hold">
                                          <p:stCondLst>
                                            <p:cond delay="250"/>
                                          </p:stCondLst>
                                        </p:cTn>
                                        <p:tgtEl>
                                          <p:spTgt spid="3">
                                            <p:txEl>
                                              <p:pRg st="1" end="1"/>
                                            </p:txEl>
                                          </p:spTgt>
                                        </p:tgtEl>
                                        <p:attrNameLst>
                                          <p:attrName>r</p:attrName>
                                        </p:attrNameLst>
                                      </p:cBhvr>
                                    </p:animRot>
                                    <p:animRot by="1500000">
                                      <p:cBhvr>
                                        <p:cTn id="22" dur="125" fill="hold">
                                          <p:stCondLst>
                                            <p:cond delay="375"/>
                                          </p:stCondLst>
                                        </p:cTn>
                                        <p:tgtEl>
                                          <p:spTgt spid="3">
                                            <p:txEl>
                                              <p:pRg st="1" end="1"/>
                                            </p:txEl>
                                          </p:spTgt>
                                        </p:tgtEl>
                                        <p:attrNameLst>
                                          <p:attrName>r</p:attrName>
                                        </p:attrNameLst>
                                      </p:cBhvr>
                                    </p:animRot>
                                  </p:childTnLst>
                                </p:cTn>
                              </p:par>
                              <p:par>
                                <p:cTn id="23" presetID="34" presetClass="emph" presetSubtype="0" fill="hold" grpId="0" nodeType="withEffect">
                                  <p:stCondLst>
                                    <p:cond delay="0"/>
                                  </p:stCondLst>
                                  <p:iterate type="lt">
                                    <p:tmPct val="10000"/>
                                  </p:iterate>
                                  <p:childTnLst>
                                    <p:animMotion origin="layout" path="M 0.0 0.0 L 0.0 -0.07213" pathEditMode="relative" ptsTypes="">
                                      <p:cBhvr>
                                        <p:cTn id="24" dur="250" accel="50000" decel="50000" autoRev="1" fill="hold">
                                          <p:stCondLst>
                                            <p:cond delay="0"/>
                                          </p:stCondLst>
                                        </p:cTn>
                                        <p:tgtEl>
                                          <p:spTgt spid="3">
                                            <p:txEl>
                                              <p:pRg st="2" end="2"/>
                                            </p:txEl>
                                          </p:spTgt>
                                        </p:tgtEl>
                                        <p:attrNameLst>
                                          <p:attrName>ppt_x</p:attrName>
                                          <p:attrName>ppt_y</p:attrName>
                                        </p:attrNameLst>
                                      </p:cBhvr>
                                    </p:animMotion>
                                    <p:animRot by="1500000">
                                      <p:cBhvr>
                                        <p:cTn id="25" dur="125" fill="hold">
                                          <p:stCondLst>
                                            <p:cond delay="0"/>
                                          </p:stCondLst>
                                        </p:cTn>
                                        <p:tgtEl>
                                          <p:spTgt spid="3">
                                            <p:txEl>
                                              <p:pRg st="2" end="2"/>
                                            </p:txEl>
                                          </p:spTgt>
                                        </p:tgtEl>
                                        <p:attrNameLst>
                                          <p:attrName>r</p:attrName>
                                        </p:attrNameLst>
                                      </p:cBhvr>
                                    </p:animRot>
                                    <p:animRot by="-1500000">
                                      <p:cBhvr>
                                        <p:cTn id="26" dur="125" fill="hold">
                                          <p:stCondLst>
                                            <p:cond delay="125"/>
                                          </p:stCondLst>
                                        </p:cTn>
                                        <p:tgtEl>
                                          <p:spTgt spid="3">
                                            <p:txEl>
                                              <p:pRg st="2" end="2"/>
                                            </p:txEl>
                                          </p:spTgt>
                                        </p:tgtEl>
                                        <p:attrNameLst>
                                          <p:attrName>r</p:attrName>
                                        </p:attrNameLst>
                                      </p:cBhvr>
                                    </p:animRot>
                                    <p:animRot by="-1500000">
                                      <p:cBhvr>
                                        <p:cTn id="27" dur="125" fill="hold">
                                          <p:stCondLst>
                                            <p:cond delay="250"/>
                                          </p:stCondLst>
                                        </p:cTn>
                                        <p:tgtEl>
                                          <p:spTgt spid="3">
                                            <p:txEl>
                                              <p:pRg st="2" end="2"/>
                                            </p:txEl>
                                          </p:spTgt>
                                        </p:tgtEl>
                                        <p:attrNameLst>
                                          <p:attrName>r</p:attrName>
                                        </p:attrNameLst>
                                      </p:cBhvr>
                                    </p:animRot>
                                    <p:animRot by="1500000">
                                      <p:cBhvr>
                                        <p:cTn id="28" dur="125" fill="hold">
                                          <p:stCondLst>
                                            <p:cond delay="375"/>
                                          </p:stCondLst>
                                        </p:cTn>
                                        <p:tgtEl>
                                          <p:spTgt spid="3">
                                            <p:txEl>
                                              <p:pRg st="2" end="2"/>
                                            </p:txEl>
                                          </p:spTgt>
                                        </p:tgtEl>
                                        <p:attrNameLst>
                                          <p:attrName>r</p:attrName>
                                        </p:attrNameLst>
                                      </p:cBhvr>
                                    </p:animRot>
                                  </p:childTnLst>
                                </p:cTn>
                              </p:par>
                              <p:par>
                                <p:cTn id="29" presetID="34" presetClass="emph" presetSubtype="0" fill="hold" grpId="0" nodeType="withEffect">
                                  <p:stCondLst>
                                    <p:cond delay="0"/>
                                  </p:stCondLst>
                                  <p:iterate type="lt">
                                    <p:tmPct val="10000"/>
                                  </p:iterate>
                                  <p:childTnLst>
                                    <p:animMotion origin="layout" path="M 0.0 0.0 L 0.0 -0.07213" pathEditMode="relative" ptsTypes="">
                                      <p:cBhvr>
                                        <p:cTn id="30" dur="250" accel="50000" decel="50000" autoRev="1" fill="hold">
                                          <p:stCondLst>
                                            <p:cond delay="0"/>
                                          </p:stCondLst>
                                        </p:cTn>
                                        <p:tgtEl>
                                          <p:spTgt spid="3">
                                            <p:txEl>
                                              <p:pRg st="3" end="3"/>
                                            </p:txEl>
                                          </p:spTgt>
                                        </p:tgtEl>
                                        <p:attrNameLst>
                                          <p:attrName>ppt_x</p:attrName>
                                          <p:attrName>ppt_y</p:attrName>
                                        </p:attrNameLst>
                                      </p:cBhvr>
                                    </p:animMotion>
                                    <p:animRot by="1500000">
                                      <p:cBhvr>
                                        <p:cTn id="31" dur="125" fill="hold">
                                          <p:stCondLst>
                                            <p:cond delay="0"/>
                                          </p:stCondLst>
                                        </p:cTn>
                                        <p:tgtEl>
                                          <p:spTgt spid="3">
                                            <p:txEl>
                                              <p:pRg st="3" end="3"/>
                                            </p:txEl>
                                          </p:spTgt>
                                        </p:tgtEl>
                                        <p:attrNameLst>
                                          <p:attrName>r</p:attrName>
                                        </p:attrNameLst>
                                      </p:cBhvr>
                                    </p:animRot>
                                    <p:animRot by="-1500000">
                                      <p:cBhvr>
                                        <p:cTn id="32" dur="125" fill="hold">
                                          <p:stCondLst>
                                            <p:cond delay="125"/>
                                          </p:stCondLst>
                                        </p:cTn>
                                        <p:tgtEl>
                                          <p:spTgt spid="3">
                                            <p:txEl>
                                              <p:pRg st="3" end="3"/>
                                            </p:txEl>
                                          </p:spTgt>
                                        </p:tgtEl>
                                        <p:attrNameLst>
                                          <p:attrName>r</p:attrName>
                                        </p:attrNameLst>
                                      </p:cBhvr>
                                    </p:animRot>
                                    <p:animRot by="-1500000">
                                      <p:cBhvr>
                                        <p:cTn id="33" dur="125" fill="hold">
                                          <p:stCondLst>
                                            <p:cond delay="250"/>
                                          </p:stCondLst>
                                        </p:cTn>
                                        <p:tgtEl>
                                          <p:spTgt spid="3">
                                            <p:txEl>
                                              <p:pRg st="3" end="3"/>
                                            </p:txEl>
                                          </p:spTgt>
                                        </p:tgtEl>
                                        <p:attrNameLst>
                                          <p:attrName>r</p:attrName>
                                        </p:attrNameLst>
                                      </p:cBhvr>
                                    </p:animRot>
                                    <p:animRot by="1500000">
                                      <p:cBhvr>
                                        <p:cTn id="34" dur="125" fill="hold">
                                          <p:stCondLst>
                                            <p:cond delay="375"/>
                                          </p:stCondLst>
                                        </p:cTn>
                                        <p:tgtEl>
                                          <p:spTgt spid="3">
                                            <p:txEl>
                                              <p:pRg st="3" end="3"/>
                                            </p:txEl>
                                          </p:spTgt>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1000" fill="hold"/>
                                        <p:tgtEl>
                                          <p:spTgt spid="2"/>
                                        </p:tgtEl>
                                        <p:attrNameLst>
                                          <p:attrName>ppt_w</p:attrName>
                                        </p:attrNameLst>
                                      </p:cBhvr>
                                      <p:tavLst>
                                        <p:tav tm="0">
                                          <p:val>
                                            <p:fltVal val="0"/>
                                          </p:val>
                                        </p:tav>
                                        <p:tav tm="100000">
                                          <p:val>
                                            <p:strVal val="#ppt_w"/>
                                          </p:val>
                                        </p:tav>
                                      </p:tavLst>
                                    </p:anim>
                                    <p:anim calcmode="lin" valueType="num">
                                      <p:cBhvr>
                                        <p:cTn id="40" dur="1000" fill="hold"/>
                                        <p:tgtEl>
                                          <p:spTgt spid="2"/>
                                        </p:tgtEl>
                                        <p:attrNameLst>
                                          <p:attrName>ppt_h</p:attrName>
                                        </p:attrNameLst>
                                      </p:cBhvr>
                                      <p:tavLst>
                                        <p:tav tm="0">
                                          <p:val>
                                            <p:fltVal val="0"/>
                                          </p:val>
                                        </p:tav>
                                        <p:tav tm="100000">
                                          <p:val>
                                            <p:strVal val="#ppt_h"/>
                                          </p:val>
                                        </p:tav>
                                      </p:tavLst>
                                    </p:anim>
                                    <p:anim calcmode="lin" valueType="num">
                                      <p:cBhvr>
                                        <p:cTn id="41" dur="1000" fill="hold"/>
                                        <p:tgtEl>
                                          <p:spTgt spid="2"/>
                                        </p:tgtEl>
                                        <p:attrNameLst>
                                          <p:attrName>style.rotation</p:attrName>
                                        </p:attrNameLst>
                                      </p:cBhvr>
                                      <p:tavLst>
                                        <p:tav tm="0">
                                          <p:val>
                                            <p:fltVal val="90"/>
                                          </p:val>
                                        </p:tav>
                                        <p:tav tm="100000">
                                          <p:val>
                                            <p:fltVal val="0"/>
                                          </p:val>
                                        </p:tav>
                                      </p:tavLst>
                                    </p:anim>
                                    <p:animEffect transition="in" filter="fade">
                                      <p:cBhvr>
                                        <p:cTn id="4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u="sng" dirty="0" smtClean="0">
                <a:solidFill>
                  <a:srgbClr val="0070C0"/>
                </a:solidFill>
                <a:latin typeface="Agency FB" pitchFamily="34" charset="0"/>
              </a:rPr>
              <a:t>The issue</a:t>
            </a:r>
            <a:endParaRPr lang="en-GB" b="1" u="sng" dirty="0">
              <a:solidFill>
                <a:srgbClr val="0070C0"/>
              </a:solidFill>
              <a:latin typeface="Agency FB" pitchFamily="34" charset="0"/>
            </a:endParaRPr>
          </a:p>
        </p:txBody>
      </p:sp>
      <p:sp>
        <p:nvSpPr>
          <p:cNvPr id="3" name="Content Placeholder 2"/>
          <p:cNvSpPr>
            <a:spLocks noGrp="1"/>
          </p:cNvSpPr>
          <p:nvPr>
            <p:ph idx="1"/>
          </p:nvPr>
        </p:nvSpPr>
        <p:spPr/>
        <p:txBody>
          <a:bodyPr/>
          <a:lstStyle/>
          <a:p>
            <a:pPr marL="109728" indent="0">
              <a:buNone/>
            </a:pPr>
            <a:r>
              <a:rPr lang="en-GB" dirty="0">
                <a:latin typeface="Bodoni MT" pitchFamily="18" charset="0"/>
              </a:rPr>
              <a:t>10.9 people in Madagascar don’t have fresh water. Over 18 million people suffer from dirty and unclean water. Over 4,000 children die every year from diarrhoea caused by bad hygiene and bad sanitation. Madagascar is famous for its unique landscape and wildlife yet across the island over half the population live without access to fresh water </a:t>
            </a:r>
            <a:r>
              <a:rPr lang="en-GB" dirty="0" smtClean="0">
                <a:latin typeface="Bodoni MT" pitchFamily="18" charset="0"/>
              </a:rPr>
              <a:t>and </a:t>
            </a:r>
            <a:r>
              <a:rPr lang="en-GB" dirty="0">
                <a:latin typeface="Bodoni MT" pitchFamily="18" charset="0"/>
              </a:rPr>
              <a:t>68% have nowhere decent to go to the toilet</a:t>
            </a:r>
            <a:r>
              <a:rPr lang="en-GB" dirty="0" smtClean="0">
                <a:latin typeface="Bodoni MT" pitchFamily="18" charset="0"/>
              </a:rPr>
              <a:t>.</a:t>
            </a:r>
            <a:endParaRPr lang="en-GB" dirty="0">
              <a:latin typeface="Bodoni MT" pitchFamily="18" charset="0"/>
            </a:endParaRPr>
          </a:p>
          <a:p>
            <a:pPr marL="109728" indent="0">
              <a:buNone/>
            </a:pPr>
            <a:endParaRPr lang="en-GB" dirty="0">
              <a:latin typeface="Bodoni MT" pitchFamily="18" charset="0"/>
            </a:endParaRPr>
          </a:p>
        </p:txBody>
      </p:sp>
      <p:sp>
        <p:nvSpPr>
          <p:cNvPr id="4" name="TextBox 3"/>
          <p:cNvSpPr txBox="1"/>
          <p:nvPr/>
        </p:nvSpPr>
        <p:spPr>
          <a:xfrm>
            <a:off x="0" y="442047"/>
            <a:ext cx="9144000" cy="369332"/>
          </a:xfrm>
          <a:prstGeom prst="rect">
            <a:avLst/>
          </a:prstGeom>
          <a:solidFill>
            <a:srgbClr val="002060"/>
          </a:solidFill>
        </p:spPr>
        <p:txBody>
          <a:bodyPr wrap="square" rtlCol="0">
            <a:spAutoFit/>
          </a:bodyPr>
          <a:lstStyle/>
          <a:p>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698306"/>
            <a:ext cx="9144000" cy="1159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66771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u="sng" dirty="0" smtClean="0">
                <a:latin typeface="Agency FB" pitchFamily="34" charset="0"/>
              </a:rPr>
              <a:t>who’s affected</a:t>
            </a:r>
            <a:endParaRPr lang="en-GB" b="1" u="sng" dirty="0">
              <a:latin typeface="Agency FB" pitchFamily="34" charset="0"/>
            </a:endParaRPr>
          </a:p>
        </p:txBody>
      </p:sp>
      <p:sp>
        <p:nvSpPr>
          <p:cNvPr id="3" name="Content Placeholder 2"/>
          <p:cNvSpPr>
            <a:spLocks noGrp="1"/>
          </p:cNvSpPr>
          <p:nvPr>
            <p:ph idx="1"/>
          </p:nvPr>
        </p:nvSpPr>
        <p:spPr/>
        <p:txBody>
          <a:bodyPr/>
          <a:lstStyle/>
          <a:p>
            <a:r>
              <a:rPr lang="en-GB" dirty="0" smtClean="0"/>
              <a:t>Every person deserves to have fresh water but that is not the case in  some parts of Madagascar.</a:t>
            </a:r>
          </a:p>
          <a:p>
            <a:r>
              <a:rPr lang="en-GB" dirty="0" smtClean="0"/>
              <a:t>Lots of villagers die  from not having enough water , and one or two toilets and sinks around the place can make a massive difference.</a:t>
            </a:r>
            <a:endParaRPr lang="en-GB" dirty="0"/>
          </a:p>
        </p:txBody>
      </p:sp>
      <p:sp>
        <p:nvSpPr>
          <p:cNvPr id="4" name="TextBox 3"/>
          <p:cNvSpPr txBox="1"/>
          <p:nvPr/>
        </p:nvSpPr>
        <p:spPr>
          <a:xfrm>
            <a:off x="125" y="316303"/>
            <a:ext cx="9144000" cy="369332"/>
          </a:xfrm>
          <a:prstGeom prst="rect">
            <a:avLst/>
          </a:prstGeom>
          <a:solidFill>
            <a:schemeClr val="tx1"/>
          </a:solidFill>
        </p:spPr>
        <p:txBody>
          <a:bodyPr wrap="square" rtlCol="0">
            <a:spAutoFit/>
          </a:bodyPr>
          <a:lstStyle/>
          <a:p>
            <a:endParaRPr lang="en-GB" dirty="0"/>
          </a:p>
        </p:txBody>
      </p:sp>
      <p:sp>
        <p:nvSpPr>
          <p:cNvPr id="5" name="TextBox 4"/>
          <p:cNvSpPr txBox="1"/>
          <p:nvPr/>
        </p:nvSpPr>
        <p:spPr>
          <a:xfrm>
            <a:off x="8748464" y="0"/>
            <a:ext cx="395661" cy="369332"/>
          </a:xfrm>
          <a:prstGeom prst="rect">
            <a:avLst/>
          </a:prstGeom>
          <a:solidFill>
            <a:schemeClr val="accent2"/>
          </a:solidFill>
        </p:spPr>
        <p:txBody>
          <a:bodyPr wrap="square" rtlCol="0">
            <a:spAutoFit/>
          </a:bodyPr>
          <a:lstStyle/>
          <a:p>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34" y="5661248"/>
            <a:ext cx="9144000"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104248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u="sng" dirty="0" smtClean="0">
                <a:latin typeface="Agency FB" pitchFamily="34" charset="0"/>
              </a:rPr>
              <a:t>How you can help in this problem</a:t>
            </a:r>
            <a:endParaRPr lang="en-GB" b="1" u="sng" dirty="0">
              <a:latin typeface="Agency FB" pitchFamily="34" charset="0"/>
            </a:endParaRPr>
          </a:p>
        </p:txBody>
      </p:sp>
      <p:sp>
        <p:nvSpPr>
          <p:cNvPr id="3" name="Content Placeholder 2"/>
          <p:cNvSpPr>
            <a:spLocks noGrp="1"/>
          </p:cNvSpPr>
          <p:nvPr>
            <p:ph idx="1"/>
          </p:nvPr>
        </p:nvSpPr>
        <p:spPr/>
        <p:txBody>
          <a:bodyPr/>
          <a:lstStyle/>
          <a:p>
            <a:r>
              <a:rPr lang="en-GB" dirty="0" smtClean="0"/>
              <a:t>You can help by going on Water aid and donating all your spare cash. (every penny counts.)</a:t>
            </a:r>
          </a:p>
          <a:p>
            <a:r>
              <a:rPr lang="en-GB" dirty="0" smtClean="0"/>
              <a:t>It really helps the people in Madagascar to overcome all there financial problems.</a:t>
            </a: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0" y="5551807"/>
            <a:ext cx="9144000"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867477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u="sng" dirty="0" smtClean="0">
                <a:latin typeface="Agency FB" pitchFamily="34" charset="0"/>
              </a:rPr>
              <a:t>What has already been done</a:t>
            </a:r>
            <a:endParaRPr lang="en-GB" b="1" u="sng" dirty="0">
              <a:latin typeface="Agency FB" pitchFamily="34" charset="0"/>
            </a:endParaRPr>
          </a:p>
        </p:txBody>
      </p:sp>
      <p:sp>
        <p:nvSpPr>
          <p:cNvPr id="3" name="Content Placeholder 2"/>
          <p:cNvSpPr>
            <a:spLocks noGrp="1"/>
          </p:cNvSpPr>
          <p:nvPr>
            <p:ph idx="1"/>
          </p:nvPr>
        </p:nvSpPr>
        <p:spPr/>
        <p:txBody>
          <a:bodyPr/>
          <a:lstStyle/>
          <a:p>
            <a:r>
              <a:rPr lang="en-GB" dirty="0" smtClean="0"/>
              <a:t>Water aid has already been supplying all sorts from taps to toilets from wells to water etc.</a:t>
            </a:r>
          </a:p>
          <a:p>
            <a:r>
              <a:rPr lang="en-GB" dirty="0" smtClean="0"/>
              <a:t>They’ve been giving lessons to villagers so they can spread the word.</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43705"/>
            <a:ext cx="9144000" cy="1300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516982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heel(1)">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heel(1)">
                                      <p:cBhvr>
                                        <p:cTn id="19"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621" y="-35834"/>
            <a:ext cx="925252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83568" y="332656"/>
            <a:ext cx="7776864" cy="1323439"/>
          </a:xfrm>
          <a:prstGeom prst="rect">
            <a:avLst/>
          </a:prstGeom>
          <a:noFill/>
        </p:spPr>
        <p:txBody>
          <a:bodyPr wrap="square" rtlCol="0">
            <a:spAutoFit/>
          </a:bodyPr>
          <a:lstStyle/>
          <a:p>
            <a:r>
              <a:rPr lang="en-GB" sz="4000" b="1" i="1" u="sng" dirty="0" smtClean="0">
                <a:solidFill>
                  <a:schemeClr val="bg1"/>
                </a:solidFill>
              </a:rPr>
              <a:t>Thank you for watching and we hope you will tell others</a:t>
            </a:r>
            <a:endParaRPr lang="en-GB" sz="4000" b="1" i="1" u="sng" dirty="0">
              <a:solidFill>
                <a:schemeClr val="bg1"/>
              </a:solidFill>
            </a:endParaRPr>
          </a:p>
        </p:txBody>
      </p:sp>
    </p:spTree>
    <p:extLst>
      <p:ext uri="{BB962C8B-B14F-4D97-AF65-F5344CB8AC3E}">
        <p14:creationId xmlns:p14="http://schemas.microsoft.com/office/powerpoint/2010/main" val="4126123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149</TotalTime>
  <Words>218</Words>
  <Application>Microsoft Office PowerPoint</Application>
  <PresentationFormat>On-screen Show (4:3)</PresentationFormat>
  <Paragraphs>17</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Urban</vt:lpstr>
      <vt:lpstr>Water aid in Madagascar</vt:lpstr>
      <vt:lpstr>The issue</vt:lpstr>
      <vt:lpstr>who’s affected</vt:lpstr>
      <vt:lpstr>How you can help in this problem</vt:lpstr>
      <vt:lpstr>What has already been done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aid in Madagascar</dc:title>
  <dc:creator>Handsworth01</dc:creator>
  <cp:lastModifiedBy>Handsworth01</cp:lastModifiedBy>
  <cp:revision>11</cp:revision>
  <dcterms:created xsi:type="dcterms:W3CDTF">2014-03-21T10:38:48Z</dcterms:created>
  <dcterms:modified xsi:type="dcterms:W3CDTF">2014-04-25T09:28:24Z</dcterms:modified>
</cp:coreProperties>
</file>